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9"/>
  </p:notesMasterIdLst>
  <p:sldIdLst>
    <p:sldId id="260" r:id="rId5"/>
    <p:sldId id="332" r:id="rId6"/>
    <p:sldId id="336" r:id="rId7"/>
    <p:sldId id="339" r:id="rId8"/>
    <p:sldId id="325" r:id="rId9"/>
    <p:sldId id="341" r:id="rId10"/>
    <p:sldId id="333" r:id="rId11"/>
    <p:sldId id="334" r:id="rId12"/>
    <p:sldId id="337" r:id="rId13"/>
    <p:sldId id="338" r:id="rId14"/>
    <p:sldId id="335" r:id="rId15"/>
    <p:sldId id="340" r:id="rId16"/>
    <p:sldId id="343" r:id="rId17"/>
    <p:sldId id="282" r:id="rId18"/>
    <p:sldId id="345" r:id="rId19"/>
    <p:sldId id="349" r:id="rId20"/>
    <p:sldId id="273" r:id="rId21"/>
    <p:sldId id="346" r:id="rId22"/>
    <p:sldId id="347" r:id="rId23"/>
    <p:sldId id="344" r:id="rId24"/>
    <p:sldId id="321" r:id="rId25"/>
    <p:sldId id="348" r:id="rId26"/>
    <p:sldId id="342" r:id="rId27"/>
    <p:sldId id="310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erina Ponzoni" initials="CP" lastIdx="1" clrIdx="0"/>
  <p:cmAuthor id="2" name="Sara Piersigilli" initials="S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1"/>
    <a:srgbClr val="FFFF67"/>
    <a:srgbClr val="F6F969"/>
    <a:srgbClr val="CC3300"/>
    <a:srgbClr val="007AD6"/>
    <a:srgbClr val="0E60D8"/>
    <a:srgbClr val="FFFF13"/>
    <a:srgbClr val="CCFFFF"/>
    <a:srgbClr val="89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B7945-AADF-4CB2-A3D1-35A6205C5D58}" v="1" dt="2023-01-24T10:17:35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1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2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3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renzoni" userId="2d842da688880211" providerId="LiveId" clId="{765B7945-AADF-4CB2-A3D1-35A6205C5D58}"/>
    <pc:docChg chg="custSel modSld">
      <pc:chgData name="Giovanni Lorenzoni" userId="2d842da688880211" providerId="LiveId" clId="{765B7945-AADF-4CB2-A3D1-35A6205C5D58}" dt="2023-01-25T09:06:34.608" v="92" actId="20577"/>
      <pc:docMkLst>
        <pc:docMk/>
      </pc:docMkLst>
      <pc:sldChg chg="modSp mod">
        <pc:chgData name="Giovanni Lorenzoni" userId="2d842da688880211" providerId="LiveId" clId="{765B7945-AADF-4CB2-A3D1-35A6205C5D58}" dt="2023-01-25T09:05:43.209" v="76" actId="20577"/>
        <pc:sldMkLst>
          <pc:docMk/>
          <pc:sldMk cId="2217697238" sldId="337"/>
        </pc:sldMkLst>
        <pc:spChg chg="mod">
          <ac:chgData name="Giovanni Lorenzoni" userId="2d842da688880211" providerId="LiveId" clId="{765B7945-AADF-4CB2-A3D1-35A6205C5D58}" dt="2023-01-25T09:05:43.209" v="76" actId="20577"/>
          <ac:spMkLst>
            <pc:docMk/>
            <pc:sldMk cId="2217697238" sldId="337"/>
            <ac:spMk id="16" creationId="{F657AC41-48E6-46B1-A86C-4F22D20FB34C}"/>
          </ac:spMkLst>
        </pc:spChg>
        <pc:spChg chg="mod">
          <ac:chgData name="Giovanni Lorenzoni" userId="2d842da688880211" providerId="LiveId" clId="{765B7945-AADF-4CB2-A3D1-35A6205C5D58}" dt="2023-01-25T09:04:06.178" v="34" actId="1076"/>
          <ac:spMkLst>
            <pc:docMk/>
            <pc:sldMk cId="2217697238" sldId="337"/>
            <ac:spMk id="19" creationId="{D4E70B33-FE01-43A9-A8EB-8772A4E48ADF}"/>
          </ac:spMkLst>
        </pc:spChg>
        <pc:spChg chg="mod">
          <ac:chgData name="Giovanni Lorenzoni" userId="2d842da688880211" providerId="LiveId" clId="{765B7945-AADF-4CB2-A3D1-35A6205C5D58}" dt="2023-01-25T09:04:11.701" v="36" actId="20577"/>
          <ac:spMkLst>
            <pc:docMk/>
            <pc:sldMk cId="2217697238" sldId="337"/>
            <ac:spMk id="20" creationId="{98A5AE9A-A243-43BC-8F75-EDE97B995164}"/>
          </ac:spMkLst>
        </pc:spChg>
      </pc:sldChg>
      <pc:sldChg chg="modSp mod">
        <pc:chgData name="Giovanni Lorenzoni" userId="2d842da688880211" providerId="LiveId" clId="{765B7945-AADF-4CB2-A3D1-35A6205C5D58}" dt="2023-01-25T09:06:34.608" v="92" actId="20577"/>
        <pc:sldMkLst>
          <pc:docMk/>
          <pc:sldMk cId="166013544" sldId="338"/>
        </pc:sldMkLst>
        <pc:spChg chg="mod">
          <ac:chgData name="Giovanni Lorenzoni" userId="2d842da688880211" providerId="LiveId" clId="{765B7945-AADF-4CB2-A3D1-35A6205C5D58}" dt="2023-01-25T09:06:28.223" v="88" actId="20577"/>
          <ac:spMkLst>
            <pc:docMk/>
            <pc:sldMk cId="166013544" sldId="338"/>
            <ac:spMk id="4" creationId="{EE3009D9-76D9-4090-9FB3-6AEA8065C8C2}"/>
          </ac:spMkLst>
        </pc:spChg>
        <pc:spChg chg="mod">
          <ac:chgData name="Giovanni Lorenzoni" userId="2d842da688880211" providerId="LiveId" clId="{765B7945-AADF-4CB2-A3D1-35A6205C5D58}" dt="2023-01-25T09:06:34.608" v="92" actId="20577"/>
          <ac:spMkLst>
            <pc:docMk/>
            <pc:sldMk cId="166013544" sldId="338"/>
            <ac:spMk id="5" creationId="{94ABF581-418F-45CE-B55A-AE64F86859F9}"/>
          </ac:spMkLst>
        </pc:spChg>
      </pc:sldChg>
      <pc:sldChg chg="addSp delSp modSp mod">
        <pc:chgData name="Giovanni Lorenzoni" userId="2d842da688880211" providerId="LiveId" clId="{765B7945-AADF-4CB2-A3D1-35A6205C5D58}" dt="2023-01-24T10:17:35.832" v="2"/>
        <pc:sldMkLst>
          <pc:docMk/>
          <pc:sldMk cId="2920610295" sldId="346"/>
        </pc:sldMkLst>
        <pc:picChg chg="del">
          <ac:chgData name="Giovanni Lorenzoni" userId="2d842da688880211" providerId="LiveId" clId="{765B7945-AADF-4CB2-A3D1-35A6205C5D58}" dt="2023-01-24T10:17:28.664" v="0" actId="478"/>
          <ac:picMkLst>
            <pc:docMk/>
            <pc:sldMk cId="2920610295" sldId="346"/>
            <ac:picMk id="2" creationId="{9CE194C5-E838-1DA1-D712-B25C7CF1EB6A}"/>
          </ac:picMkLst>
        </pc:picChg>
        <pc:picChg chg="add mod">
          <ac:chgData name="Giovanni Lorenzoni" userId="2d842da688880211" providerId="LiveId" clId="{765B7945-AADF-4CB2-A3D1-35A6205C5D58}" dt="2023-01-24T10:17:35.832" v="2"/>
          <ac:picMkLst>
            <pc:docMk/>
            <pc:sldMk cId="2920610295" sldId="346"/>
            <ac:picMk id="3" creationId="{EF419DCE-FBD0-96ED-27DE-8CA5E7279529}"/>
          </ac:picMkLst>
        </pc:picChg>
        <pc:picChg chg="del">
          <ac:chgData name="Giovanni Lorenzoni" userId="2d842da688880211" providerId="LiveId" clId="{765B7945-AADF-4CB2-A3D1-35A6205C5D58}" dt="2023-01-24T10:17:31.001" v="1" actId="478"/>
          <ac:picMkLst>
            <pc:docMk/>
            <pc:sldMk cId="2920610295" sldId="346"/>
            <ac:picMk id="59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7FE1F-5F3A-4BF3-9CD4-7EA9331851B5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AA3FE913-5821-497A-A7B5-2C260DEC3C50}">
      <dgm:prSet phldrT="[Testo]" custT="1"/>
      <dgm:spPr/>
      <dgm:t>
        <a:bodyPr/>
        <a:lstStyle/>
        <a:p>
          <a:r>
            <a:rPr lang="it-IT" sz="2000" b="1" spc="-1" dirty="0" err="1">
              <a:solidFill>
                <a:srgbClr val="C00000"/>
              </a:solidFill>
              <a:latin typeface="Arial"/>
            </a:rPr>
            <a:t>October</a:t>
          </a:r>
          <a:r>
            <a:rPr lang="it-IT" sz="2000" b="1" spc="-1" dirty="0">
              <a:latin typeface="Arial"/>
            </a:rPr>
            <a:t> </a:t>
          </a:r>
        </a:p>
        <a:p>
          <a:r>
            <a:rPr lang="it-IT" sz="2000" spc="-1" dirty="0" err="1">
              <a:solidFill>
                <a:srgbClr val="000000"/>
              </a:solidFill>
              <a:latin typeface="Arial"/>
            </a:rPr>
            <a:t>Pubblication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of a new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Overseas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Call for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applications</a:t>
          </a:r>
          <a:endParaRPr lang="it-IT" sz="2000" spc="-1" dirty="0">
            <a:solidFill>
              <a:srgbClr val="000000"/>
            </a:solidFill>
            <a:latin typeface="Arial"/>
          </a:endParaRPr>
        </a:p>
        <a:p>
          <a:endParaRPr lang="it-IT" sz="1800" dirty="0"/>
        </a:p>
      </dgm:t>
    </dgm:pt>
    <dgm:pt modelId="{180E96E1-DB8F-41B3-B6E0-F7FC73A68F2F}" type="parTrans" cxnId="{89D634FC-DD7C-4169-87A9-401E118D1DA2}">
      <dgm:prSet/>
      <dgm:spPr/>
      <dgm:t>
        <a:bodyPr/>
        <a:lstStyle/>
        <a:p>
          <a:endParaRPr lang="it-IT"/>
        </a:p>
      </dgm:t>
    </dgm:pt>
    <dgm:pt modelId="{41FC8D14-F0F7-404A-9148-23B036E55A85}" type="sibTrans" cxnId="{89D634FC-DD7C-4169-87A9-401E118D1DA2}">
      <dgm:prSet/>
      <dgm:spPr/>
      <dgm:t>
        <a:bodyPr/>
        <a:lstStyle/>
        <a:p>
          <a:endParaRPr lang="it-IT"/>
        </a:p>
      </dgm:t>
    </dgm:pt>
    <dgm:pt modelId="{3870A018-3A7B-487B-A278-38397EA1D52A}">
      <dgm:prSet phldrT="[Testo]" custT="1"/>
      <dgm:spPr/>
      <dgm:t>
        <a:bodyPr/>
        <a:lstStyle/>
        <a:p>
          <a:pPr marL="720" indent="0" algn="just">
            <a:lnSpc>
              <a:spcPct val="90000"/>
            </a:lnSpc>
            <a:spcBef>
              <a:spcPts val="479"/>
            </a:spcBef>
            <a:buClr>
              <a:srgbClr val="000000"/>
            </a:buClr>
            <a:buNone/>
          </a:pPr>
          <a:r>
            <a:rPr lang="it-IT" sz="2000" b="1" spc="-1" dirty="0" err="1">
              <a:solidFill>
                <a:srgbClr val="C00000"/>
              </a:solidFill>
              <a:latin typeface="Arial"/>
            </a:rPr>
            <a:t>Mid-November</a:t>
          </a:r>
          <a:r>
            <a:rPr lang="it-IT" sz="2000" b="1" spc="-1" dirty="0">
              <a:solidFill>
                <a:srgbClr val="000000"/>
              </a:solidFill>
              <a:latin typeface="Arial"/>
            </a:rPr>
            <a:t> </a:t>
          </a:r>
        </a:p>
        <a:p>
          <a:pPr marL="720" indent="0" algn="just">
            <a:lnSpc>
              <a:spcPct val="90000"/>
            </a:lnSpc>
            <a:spcBef>
              <a:spcPts val="479"/>
            </a:spcBef>
            <a:buClr>
              <a:srgbClr val="000000"/>
            </a:buClr>
            <a:buNone/>
          </a:pPr>
          <a:r>
            <a:rPr lang="it-IT" sz="2000" spc="-1" dirty="0" err="1">
              <a:solidFill>
                <a:srgbClr val="000000"/>
              </a:solidFill>
              <a:latin typeface="Arial"/>
            </a:rPr>
            <a:t>Deadline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for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submitting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the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applications</a:t>
          </a:r>
          <a:endParaRPr lang="it-IT" sz="2000" spc="-1" dirty="0">
            <a:solidFill>
              <a:srgbClr val="000000"/>
            </a:solidFill>
            <a:latin typeface="Arial"/>
          </a:endParaRPr>
        </a:p>
        <a:p>
          <a:pPr marL="343080" indent="-342360" algn="just">
            <a:lnSpc>
              <a:spcPct val="90000"/>
            </a:lnSpc>
            <a:spcBef>
              <a:spcPts val="479"/>
            </a:spcBef>
            <a:buClr>
              <a:srgbClr val="000000"/>
            </a:buClr>
            <a:buFont typeface="Symbol"/>
            <a:buChar char=""/>
          </a:pPr>
          <a:endParaRPr lang="it-IT" sz="1800" spc="-1" dirty="0">
            <a:solidFill>
              <a:srgbClr val="000000"/>
            </a:solidFill>
            <a:latin typeface="Arial"/>
          </a:endParaRPr>
        </a:p>
        <a:p>
          <a:endParaRPr lang="it-IT" dirty="0"/>
        </a:p>
      </dgm:t>
    </dgm:pt>
    <dgm:pt modelId="{0F4AFC76-7125-4D67-90CD-B5BCAF00EBF1}" type="parTrans" cxnId="{1991980D-090A-411B-8D01-3D6F088E2DC1}">
      <dgm:prSet/>
      <dgm:spPr/>
      <dgm:t>
        <a:bodyPr/>
        <a:lstStyle/>
        <a:p>
          <a:endParaRPr lang="it-IT"/>
        </a:p>
      </dgm:t>
    </dgm:pt>
    <dgm:pt modelId="{8B3EBF37-BF3E-4CEC-9D03-E057867AE56A}" type="sibTrans" cxnId="{1991980D-090A-411B-8D01-3D6F088E2DC1}">
      <dgm:prSet/>
      <dgm:spPr/>
      <dgm:t>
        <a:bodyPr/>
        <a:lstStyle/>
        <a:p>
          <a:endParaRPr lang="it-IT"/>
        </a:p>
      </dgm:t>
    </dgm:pt>
    <dgm:pt modelId="{B4DE804A-9C81-41BB-91EC-54139CD4D42C}">
      <dgm:prSet phldrT="[Testo]" custT="1"/>
      <dgm:spPr/>
      <dgm:t>
        <a:bodyPr/>
        <a:lstStyle/>
        <a:p>
          <a:r>
            <a:rPr lang="it-IT" sz="2000" b="1" spc="-1" dirty="0" err="1">
              <a:solidFill>
                <a:srgbClr val="C00000"/>
              </a:solidFill>
              <a:latin typeface="Arial"/>
            </a:rPr>
            <a:t>December</a:t>
          </a:r>
          <a:r>
            <a:rPr lang="it-IT" sz="2000" b="1" spc="-1" dirty="0">
              <a:solidFill>
                <a:srgbClr val="C00000"/>
              </a:solidFill>
              <a:latin typeface="Arial"/>
            </a:rPr>
            <a:t>/</a:t>
          </a:r>
        </a:p>
        <a:p>
          <a:r>
            <a:rPr lang="it-IT" sz="2000" b="1" spc="-1" dirty="0" err="1">
              <a:solidFill>
                <a:srgbClr val="C00000"/>
              </a:solidFill>
              <a:latin typeface="Arial"/>
            </a:rPr>
            <a:t>January</a:t>
          </a:r>
          <a:r>
            <a:rPr lang="it-IT" sz="2000" b="1" spc="-1" dirty="0">
              <a:solidFill>
                <a:srgbClr val="C00000"/>
              </a:solidFill>
              <a:latin typeface="Arial"/>
            </a:rPr>
            <a:t> </a:t>
          </a:r>
          <a:endParaRPr lang="it-IT" sz="2000" b="1" spc="-1" dirty="0">
            <a:solidFill>
              <a:srgbClr val="000000"/>
            </a:solidFill>
            <a:latin typeface="Arial"/>
          </a:endParaRPr>
        </a:p>
        <a:p>
          <a:r>
            <a:rPr lang="it-IT" sz="2000" spc="-1" dirty="0" err="1">
              <a:solidFill>
                <a:srgbClr val="000000"/>
              </a:solidFill>
              <a:latin typeface="Arial"/>
            </a:rPr>
            <a:t>Pubblication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of the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results</a:t>
          </a:r>
          <a:r>
            <a:rPr lang="it-IT" sz="2000" spc="-1" dirty="0">
              <a:solidFill>
                <a:srgbClr val="000000"/>
              </a:solidFill>
              <a:latin typeface="Arial"/>
            </a:rPr>
            <a:t> of the </a:t>
          </a:r>
          <a:r>
            <a:rPr lang="it-IT" sz="2000" spc="-1" dirty="0" err="1">
              <a:solidFill>
                <a:srgbClr val="000000"/>
              </a:solidFill>
              <a:latin typeface="Arial"/>
            </a:rPr>
            <a:t>selection</a:t>
          </a:r>
          <a:endParaRPr lang="it-IT" sz="2000" dirty="0"/>
        </a:p>
      </dgm:t>
    </dgm:pt>
    <dgm:pt modelId="{0690B7F8-7260-4EAC-A98D-133B5306601A}" type="parTrans" cxnId="{72D63594-8133-4D76-B265-0051FC481D41}">
      <dgm:prSet/>
      <dgm:spPr/>
      <dgm:t>
        <a:bodyPr/>
        <a:lstStyle/>
        <a:p>
          <a:endParaRPr lang="it-IT"/>
        </a:p>
      </dgm:t>
    </dgm:pt>
    <dgm:pt modelId="{5A0100E1-43E9-4E02-8ADA-ED770510CB3B}" type="sibTrans" cxnId="{72D63594-8133-4D76-B265-0051FC481D41}">
      <dgm:prSet/>
      <dgm:spPr/>
      <dgm:t>
        <a:bodyPr/>
        <a:lstStyle/>
        <a:p>
          <a:endParaRPr lang="it-IT"/>
        </a:p>
      </dgm:t>
    </dgm:pt>
    <dgm:pt modelId="{3D1EF160-5943-446F-96DF-BCAB42FAE9B8}" type="pres">
      <dgm:prSet presAssocID="{97F7FE1F-5F3A-4BF3-9CD4-7EA9331851B5}" presName="arrowDiagram" presStyleCnt="0">
        <dgm:presLayoutVars>
          <dgm:chMax val="5"/>
          <dgm:dir/>
          <dgm:resizeHandles val="exact"/>
        </dgm:presLayoutVars>
      </dgm:prSet>
      <dgm:spPr/>
    </dgm:pt>
    <dgm:pt modelId="{603F02B5-07DD-43DE-A6C8-37449BDEE11E}" type="pres">
      <dgm:prSet presAssocID="{97F7FE1F-5F3A-4BF3-9CD4-7EA9331851B5}" presName="arrow" presStyleLbl="bgShp" presStyleIdx="0" presStyleCnt="1" custLinFactNeighborX="-2239" custLinFactNeighborY="-175"/>
      <dgm:spPr/>
    </dgm:pt>
    <dgm:pt modelId="{158119FA-6A7A-48FE-ABAA-1574D40CB9DF}" type="pres">
      <dgm:prSet presAssocID="{97F7FE1F-5F3A-4BF3-9CD4-7EA9331851B5}" presName="arrowDiagram3" presStyleCnt="0"/>
      <dgm:spPr/>
    </dgm:pt>
    <dgm:pt modelId="{BA5F1E23-6070-423C-9CAD-E878D568E8CB}" type="pres">
      <dgm:prSet presAssocID="{AA3FE913-5821-497A-A7B5-2C260DEC3C50}" presName="bullet3a" presStyleLbl="node1" presStyleIdx="0" presStyleCnt="3"/>
      <dgm:spPr>
        <a:solidFill>
          <a:srgbClr val="C00000"/>
        </a:solidFill>
      </dgm:spPr>
    </dgm:pt>
    <dgm:pt modelId="{5FF878BA-8B08-4CDA-96CF-F9F4D5D2DD73}" type="pres">
      <dgm:prSet presAssocID="{AA3FE913-5821-497A-A7B5-2C260DEC3C50}" presName="textBox3a" presStyleLbl="revTx" presStyleIdx="0" presStyleCnt="3" custFlipHor="1" custScaleX="90526" custScaleY="159441" custLinFactNeighborX="7488" custLinFactNeighborY="14075">
        <dgm:presLayoutVars>
          <dgm:bulletEnabled val="1"/>
        </dgm:presLayoutVars>
      </dgm:prSet>
      <dgm:spPr/>
    </dgm:pt>
    <dgm:pt modelId="{43957E05-12D6-4433-B5EC-E6DFB7E9DC64}" type="pres">
      <dgm:prSet presAssocID="{3870A018-3A7B-487B-A278-38397EA1D52A}" presName="bullet3b" presStyleLbl="node1" presStyleIdx="1" presStyleCnt="3"/>
      <dgm:spPr>
        <a:solidFill>
          <a:srgbClr val="C00000"/>
        </a:solidFill>
      </dgm:spPr>
    </dgm:pt>
    <dgm:pt modelId="{EC92F6EF-0A82-4E91-A15E-9104305858DA}" type="pres">
      <dgm:prSet presAssocID="{3870A018-3A7B-487B-A278-38397EA1D52A}" presName="textBox3b" presStyleLbl="revTx" presStyleIdx="1" presStyleCnt="3" custLinFactNeighborX="4614" custLinFactNeighborY="-303">
        <dgm:presLayoutVars>
          <dgm:bulletEnabled val="1"/>
        </dgm:presLayoutVars>
      </dgm:prSet>
      <dgm:spPr/>
    </dgm:pt>
    <dgm:pt modelId="{0163894A-5700-44CA-B8FC-2AA2C7289641}" type="pres">
      <dgm:prSet presAssocID="{B4DE804A-9C81-41BB-91EC-54139CD4D42C}" presName="bullet3c" presStyleLbl="node1" presStyleIdx="2" presStyleCnt="3"/>
      <dgm:spPr>
        <a:solidFill>
          <a:srgbClr val="C00000"/>
        </a:solidFill>
      </dgm:spPr>
    </dgm:pt>
    <dgm:pt modelId="{BEBE9EF2-8904-49BB-B4BB-88F34AF51FD1}" type="pres">
      <dgm:prSet presAssocID="{B4DE804A-9C81-41BB-91EC-54139CD4D42C}" presName="textBox3c" presStyleLbl="revTx" presStyleIdx="2" presStyleCnt="3" custLinFactNeighborX="6594" custLinFactNeighborY="-2508">
        <dgm:presLayoutVars>
          <dgm:bulletEnabled val="1"/>
        </dgm:presLayoutVars>
      </dgm:prSet>
      <dgm:spPr/>
    </dgm:pt>
  </dgm:ptLst>
  <dgm:cxnLst>
    <dgm:cxn modelId="{1991980D-090A-411B-8D01-3D6F088E2DC1}" srcId="{97F7FE1F-5F3A-4BF3-9CD4-7EA9331851B5}" destId="{3870A018-3A7B-487B-A278-38397EA1D52A}" srcOrd="1" destOrd="0" parTransId="{0F4AFC76-7125-4D67-90CD-B5BCAF00EBF1}" sibTransId="{8B3EBF37-BF3E-4CEC-9D03-E057867AE56A}"/>
    <dgm:cxn modelId="{55781724-F529-492A-9134-D81884618D76}" type="presOf" srcId="{AA3FE913-5821-497A-A7B5-2C260DEC3C50}" destId="{5FF878BA-8B08-4CDA-96CF-F9F4D5D2DD73}" srcOrd="0" destOrd="0" presId="urn:microsoft.com/office/officeart/2005/8/layout/arrow2"/>
    <dgm:cxn modelId="{676F3E6A-E74E-4150-940D-24B9F277E64C}" type="presOf" srcId="{3870A018-3A7B-487B-A278-38397EA1D52A}" destId="{EC92F6EF-0A82-4E91-A15E-9104305858DA}" srcOrd="0" destOrd="0" presId="urn:microsoft.com/office/officeart/2005/8/layout/arrow2"/>
    <dgm:cxn modelId="{72D63594-8133-4D76-B265-0051FC481D41}" srcId="{97F7FE1F-5F3A-4BF3-9CD4-7EA9331851B5}" destId="{B4DE804A-9C81-41BB-91EC-54139CD4D42C}" srcOrd="2" destOrd="0" parTransId="{0690B7F8-7260-4EAC-A98D-133B5306601A}" sibTransId="{5A0100E1-43E9-4E02-8ADA-ED770510CB3B}"/>
    <dgm:cxn modelId="{898BB7B1-6328-4917-A10F-BB993AF6D703}" type="presOf" srcId="{97F7FE1F-5F3A-4BF3-9CD4-7EA9331851B5}" destId="{3D1EF160-5943-446F-96DF-BCAB42FAE9B8}" srcOrd="0" destOrd="0" presId="urn:microsoft.com/office/officeart/2005/8/layout/arrow2"/>
    <dgm:cxn modelId="{81956AC5-2011-4139-B27C-A24CC34EA10F}" type="presOf" srcId="{B4DE804A-9C81-41BB-91EC-54139CD4D42C}" destId="{BEBE9EF2-8904-49BB-B4BB-88F34AF51FD1}" srcOrd="0" destOrd="0" presId="urn:microsoft.com/office/officeart/2005/8/layout/arrow2"/>
    <dgm:cxn modelId="{89D634FC-DD7C-4169-87A9-401E118D1DA2}" srcId="{97F7FE1F-5F3A-4BF3-9CD4-7EA9331851B5}" destId="{AA3FE913-5821-497A-A7B5-2C260DEC3C50}" srcOrd="0" destOrd="0" parTransId="{180E96E1-DB8F-41B3-B6E0-F7FC73A68F2F}" sibTransId="{41FC8D14-F0F7-404A-9148-23B036E55A85}"/>
    <dgm:cxn modelId="{983DE80F-1460-46ED-8B0C-4C9818E3857C}" type="presParOf" srcId="{3D1EF160-5943-446F-96DF-BCAB42FAE9B8}" destId="{603F02B5-07DD-43DE-A6C8-37449BDEE11E}" srcOrd="0" destOrd="0" presId="urn:microsoft.com/office/officeart/2005/8/layout/arrow2"/>
    <dgm:cxn modelId="{7A7B26D1-2C18-4733-A87D-BC4665855D04}" type="presParOf" srcId="{3D1EF160-5943-446F-96DF-BCAB42FAE9B8}" destId="{158119FA-6A7A-48FE-ABAA-1574D40CB9DF}" srcOrd="1" destOrd="0" presId="urn:microsoft.com/office/officeart/2005/8/layout/arrow2"/>
    <dgm:cxn modelId="{4E4D3BAA-3476-4E43-BBBD-C00D98F513B8}" type="presParOf" srcId="{158119FA-6A7A-48FE-ABAA-1574D40CB9DF}" destId="{BA5F1E23-6070-423C-9CAD-E878D568E8CB}" srcOrd="0" destOrd="0" presId="urn:microsoft.com/office/officeart/2005/8/layout/arrow2"/>
    <dgm:cxn modelId="{7CDF998A-4D6A-4802-952E-E2BAA7157A83}" type="presParOf" srcId="{158119FA-6A7A-48FE-ABAA-1574D40CB9DF}" destId="{5FF878BA-8B08-4CDA-96CF-F9F4D5D2DD73}" srcOrd="1" destOrd="0" presId="urn:microsoft.com/office/officeart/2005/8/layout/arrow2"/>
    <dgm:cxn modelId="{FE76E2B7-B3CD-4FDC-B5DF-900FD58E21A6}" type="presParOf" srcId="{158119FA-6A7A-48FE-ABAA-1574D40CB9DF}" destId="{43957E05-12D6-4433-B5EC-E6DFB7E9DC64}" srcOrd="2" destOrd="0" presId="urn:microsoft.com/office/officeart/2005/8/layout/arrow2"/>
    <dgm:cxn modelId="{04B3436D-264E-427A-AB18-05632A01343E}" type="presParOf" srcId="{158119FA-6A7A-48FE-ABAA-1574D40CB9DF}" destId="{EC92F6EF-0A82-4E91-A15E-9104305858DA}" srcOrd="3" destOrd="0" presId="urn:microsoft.com/office/officeart/2005/8/layout/arrow2"/>
    <dgm:cxn modelId="{17D31703-33AF-4BF6-A95E-C00D6DF85C65}" type="presParOf" srcId="{158119FA-6A7A-48FE-ABAA-1574D40CB9DF}" destId="{0163894A-5700-44CA-B8FC-2AA2C7289641}" srcOrd="4" destOrd="0" presId="urn:microsoft.com/office/officeart/2005/8/layout/arrow2"/>
    <dgm:cxn modelId="{9EA79A3C-4960-4A55-8BB4-BDF65223960B}" type="presParOf" srcId="{158119FA-6A7A-48FE-ABAA-1574D40CB9DF}" destId="{BEBE9EF2-8904-49BB-B4BB-88F34AF51FD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02B5-07DD-43DE-A6C8-37449BDEE11E}">
      <dsp:nvSpPr>
        <dsp:cNvPr id="0" name=""/>
        <dsp:cNvSpPr/>
      </dsp:nvSpPr>
      <dsp:spPr>
        <a:xfrm>
          <a:off x="0" y="-192395"/>
          <a:ext cx="7167880" cy="447992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F1E23-6070-423C-9CAD-E878D568E8CB}">
      <dsp:nvSpPr>
        <dsp:cNvPr id="0" name=""/>
        <dsp:cNvSpPr/>
      </dsp:nvSpPr>
      <dsp:spPr>
        <a:xfrm>
          <a:off x="1070796" y="2899648"/>
          <a:ext cx="186364" cy="1863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878BA-8B08-4CDA-96CF-F9F4D5D2DD73}">
      <dsp:nvSpPr>
        <dsp:cNvPr id="0" name=""/>
        <dsp:cNvSpPr/>
      </dsp:nvSpPr>
      <dsp:spPr>
        <a:xfrm flipH="1">
          <a:off x="1368150" y="2608040"/>
          <a:ext cx="1511889" cy="2064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5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spc="-1" dirty="0" err="1">
              <a:solidFill>
                <a:srgbClr val="C00000"/>
              </a:solidFill>
              <a:latin typeface="Arial"/>
            </a:rPr>
            <a:t>October</a:t>
          </a:r>
          <a:r>
            <a:rPr lang="it-IT" sz="2000" b="1" kern="1200" spc="-1" dirty="0">
              <a:latin typeface="Arial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Pubblication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of a new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Overseas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Call for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applications</a:t>
          </a:r>
          <a:endParaRPr lang="it-IT" sz="2000" kern="1200" spc="-1" dirty="0">
            <a:solidFill>
              <a:srgbClr val="000000"/>
            </a:solidFill>
            <a:latin typeface="Arial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1368150" y="2608040"/>
        <a:ext cx="1511889" cy="2064279"/>
      </dsp:txXfrm>
    </dsp:sp>
    <dsp:sp modelId="{43957E05-12D6-4433-B5EC-E6DFB7E9DC64}">
      <dsp:nvSpPr>
        <dsp:cNvPr id="0" name=""/>
        <dsp:cNvSpPr/>
      </dsp:nvSpPr>
      <dsp:spPr>
        <a:xfrm>
          <a:off x="2715825" y="1682005"/>
          <a:ext cx="336890" cy="33689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2F6EF-0A82-4E91-A15E-9104305858DA}">
      <dsp:nvSpPr>
        <dsp:cNvPr id="0" name=""/>
        <dsp:cNvSpPr/>
      </dsp:nvSpPr>
      <dsp:spPr>
        <a:xfrm>
          <a:off x="2963644" y="1843066"/>
          <a:ext cx="1720291" cy="2437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11" tIns="0" rIns="0" bIns="0" numCol="1" spcCol="1270" anchor="t" anchorCtr="0">
          <a:noAutofit/>
        </a:bodyPr>
        <a:lstStyle/>
        <a:p>
          <a:pPr marL="72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None/>
          </a:pPr>
          <a:r>
            <a:rPr lang="it-IT" sz="2000" b="1" kern="1200" spc="-1" dirty="0" err="1">
              <a:solidFill>
                <a:srgbClr val="C00000"/>
              </a:solidFill>
              <a:latin typeface="Arial"/>
            </a:rPr>
            <a:t>Mid-November</a:t>
          </a:r>
          <a:r>
            <a:rPr lang="it-IT" sz="2000" b="1" kern="1200" spc="-1" dirty="0">
              <a:solidFill>
                <a:srgbClr val="000000"/>
              </a:solidFill>
              <a:latin typeface="Arial"/>
            </a:rPr>
            <a:t> </a:t>
          </a:r>
        </a:p>
        <a:p>
          <a:pPr marL="72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None/>
          </a:pP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Deadline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for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submitting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the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applications</a:t>
          </a:r>
          <a:endParaRPr lang="it-IT" sz="2000" kern="1200" spc="-1" dirty="0">
            <a:solidFill>
              <a:srgbClr val="000000"/>
            </a:solidFill>
            <a:latin typeface="Arial"/>
          </a:endParaRPr>
        </a:p>
        <a:p>
          <a:pPr marL="343080" lvl="0" indent="-34236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ymbol"/>
            <a:buNone/>
          </a:pPr>
          <a:endParaRPr lang="it-IT" sz="1800" kern="1200" spc="-1" dirty="0">
            <a:solidFill>
              <a:srgbClr val="000000"/>
            </a:solidFill>
            <a:latin typeface="Arial"/>
          </a:endParaRPr>
        </a:p>
        <a:p>
          <a:pPr lvl="0" defTabSz="889000">
            <a:spcBef>
              <a:spcPct val="0"/>
            </a:spcBef>
            <a:spcAft>
              <a:spcPct val="35000"/>
            </a:spcAft>
            <a:buNone/>
          </a:pPr>
          <a:endParaRPr lang="it-IT" kern="1200" dirty="0"/>
        </a:p>
      </dsp:txBody>
      <dsp:txXfrm>
        <a:off x="2963644" y="1843066"/>
        <a:ext cx="1720291" cy="2437079"/>
      </dsp:txXfrm>
    </dsp:sp>
    <dsp:sp modelId="{0163894A-5700-44CA-B8FC-2AA2C7289641}">
      <dsp:nvSpPr>
        <dsp:cNvPr id="0" name=""/>
        <dsp:cNvSpPr/>
      </dsp:nvSpPr>
      <dsp:spPr>
        <a:xfrm>
          <a:off x="4694160" y="941025"/>
          <a:ext cx="465912" cy="46591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E9EF2-8904-49BB-B4BB-88F34AF51FD1}">
      <dsp:nvSpPr>
        <dsp:cNvPr id="0" name=""/>
        <dsp:cNvSpPr/>
      </dsp:nvSpPr>
      <dsp:spPr>
        <a:xfrm>
          <a:off x="5040552" y="1095893"/>
          <a:ext cx="1720291" cy="3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87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spc="-1" dirty="0" err="1">
              <a:solidFill>
                <a:srgbClr val="C00000"/>
              </a:solidFill>
              <a:latin typeface="Arial"/>
            </a:rPr>
            <a:t>December</a:t>
          </a:r>
          <a:r>
            <a:rPr lang="it-IT" sz="2000" b="1" kern="1200" spc="-1" dirty="0">
              <a:solidFill>
                <a:srgbClr val="C00000"/>
              </a:solidFill>
              <a:latin typeface="Arial"/>
            </a:rPr>
            <a:t>/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spc="-1" dirty="0" err="1">
              <a:solidFill>
                <a:srgbClr val="C00000"/>
              </a:solidFill>
              <a:latin typeface="Arial"/>
            </a:rPr>
            <a:t>January</a:t>
          </a:r>
          <a:r>
            <a:rPr lang="it-IT" sz="2000" b="1" kern="1200" spc="-1" dirty="0">
              <a:solidFill>
                <a:srgbClr val="C00000"/>
              </a:solidFill>
              <a:latin typeface="Arial"/>
            </a:rPr>
            <a:t> </a:t>
          </a:r>
          <a:endParaRPr lang="it-IT" sz="2000" b="1" kern="1200" spc="-1" dirty="0">
            <a:solidFill>
              <a:srgbClr val="000000"/>
            </a:solidFill>
            <a:latin typeface="Arial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Pubblication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of the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results</a:t>
          </a:r>
          <a:r>
            <a:rPr lang="it-IT" sz="2000" kern="1200" spc="-1" dirty="0">
              <a:solidFill>
                <a:srgbClr val="000000"/>
              </a:solidFill>
              <a:latin typeface="Arial"/>
            </a:rPr>
            <a:t> of the </a:t>
          </a:r>
          <a:r>
            <a:rPr lang="it-IT" sz="2000" kern="1200" spc="-1" dirty="0" err="1">
              <a:solidFill>
                <a:srgbClr val="000000"/>
              </a:solidFill>
              <a:latin typeface="Arial"/>
            </a:rPr>
            <a:t>selection</a:t>
          </a:r>
          <a:endParaRPr lang="it-IT" sz="2000" kern="1200" dirty="0"/>
        </a:p>
      </dsp:txBody>
      <dsp:txXfrm>
        <a:off x="5040552" y="1095893"/>
        <a:ext cx="1720291" cy="3113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897666D-8E8F-4DB0-ACF8-AEB1D748D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4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9AEC9-F2A7-47BC-9B77-329B29153D46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4134B-A42B-4A68-A4FA-7CC2175D732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94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46CF-D4BC-45F9-92D1-6C197C3BA7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E393-1FC3-4C8D-9CA7-06C8074559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D585-9317-453C-A055-7EC8A54EDA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CBDA-37F2-4390-B6D4-3C6FA1C00B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55EE-EE3B-4FFE-86C1-79D3EC36A2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7E72-DE47-437B-B912-112EE7DA76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9DE-4B12-4DFB-B3A3-1B8E9CE9C4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5A74-C2EA-4152-8696-5B74A596DC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D5140-92AC-43DF-B5C7-FE4130A54A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2BF36-B4FF-4596-A5D2-4FBB3F8357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7316-1CB0-4415-B112-2162E362DD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E63D-0F1F-4C3F-88CC-0CD5B2A27E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9430CE7-06A4-44D1-BF58-7A5343D073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en/international/Studying-abroad/General-information-on-Erasmus/Programme-requirements-and-destinat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bo.it/en/international/Studying-abroad/General-information-on-Erasmus/Programme-requirements-and-destinations" TargetMode="Externa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lmarm.unibo.it/almarm/welcomeStudenti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o.it/en/international/Studying-abroad/General-information-on-Erasmus/Programme-requirements-and-destination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o.it/en/international/internship-abroa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o.it/en/international/Studying-abro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hyperlink" Target="https://www.unibo.it/en/international/Studying-abroad/General-information-on-Erasmus/Programme-requirements-and-destinations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www.unibo.it/en/international/Studying-abroad/General-information-on-Erasmus/Erasmus-fund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4572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105400" y="5181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/>
          </a:p>
        </p:txBody>
      </p:sp>
      <p:pic>
        <p:nvPicPr>
          <p:cNvPr id="15363" name="Picture 14" descr="carta mondo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68217" y="2132856"/>
            <a:ext cx="7508983" cy="3638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043049" y="2276872"/>
            <a:ext cx="6858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it-IT" sz="4400" b="1" dirty="0">
                <a:solidFill>
                  <a:srgbClr val="C00000"/>
                </a:solidFill>
                <a:latin typeface="Arial" charset="0"/>
              </a:rPr>
              <a:t>UNIBO</a:t>
            </a:r>
          </a:p>
          <a:p>
            <a:pPr algn="ctr" eaLnBrk="0" hangingPunct="0">
              <a:spcBef>
                <a:spcPts val="600"/>
              </a:spcBef>
            </a:pPr>
            <a:r>
              <a:rPr lang="it-IT" sz="4400" b="1" dirty="0">
                <a:solidFill>
                  <a:srgbClr val="C00000"/>
                </a:solidFill>
                <a:latin typeface="Arial" charset="0"/>
              </a:rPr>
              <a:t>STUDY ABROAD OPPORTUNITIES</a:t>
            </a:r>
          </a:p>
          <a:p>
            <a:pPr algn="ctr" eaLnBrk="0" hangingPunct="0">
              <a:spcBef>
                <a:spcPts val="600"/>
              </a:spcBef>
            </a:pPr>
            <a:endParaRPr lang="it-IT" sz="3600" b="1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sz="3600" b="1" dirty="0">
                <a:solidFill>
                  <a:srgbClr val="C00000"/>
                </a:solidFill>
                <a:latin typeface="Arial" charset="0"/>
              </a:rPr>
              <a:t>Focus on extra UE mobility</a:t>
            </a:r>
          </a:p>
        </p:txBody>
      </p:sp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7" y="5825559"/>
            <a:ext cx="847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17" y="152400"/>
            <a:ext cx="8820472" cy="990600"/>
          </a:xfrm>
        </p:spPr>
        <p:txBody>
          <a:bodyPr/>
          <a:lstStyle/>
          <a:p>
            <a:pPr algn="l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</a:t>
            </a:r>
            <a:r>
              <a:rPr lang="it-IT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755576" y="1772816"/>
            <a:ext cx="2160240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agono 3">
            <a:extLst>
              <a:ext uri="{FF2B5EF4-FFF2-40B4-BE49-F238E27FC236}">
                <a16:creationId xmlns:a16="http://schemas.microsoft.com/office/drawing/2014/main" id="{EE3009D9-76D9-4090-9FB3-6AEA8065C8C2}"/>
              </a:ext>
            </a:extLst>
          </p:cNvPr>
          <p:cNvSpPr/>
          <p:nvPr/>
        </p:nvSpPr>
        <p:spPr bwMode="auto">
          <a:xfrm>
            <a:off x="319343" y="2226896"/>
            <a:ext cx="3096344" cy="3312368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ENROLLED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UNDERGRADUATE, GRADUATE OR SINGLE CYCLE DEGREE PROGRAMME, RUN BY UNIBO IN THE A.Y. 2022/2023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81B59E86-5DAA-418A-ABA2-FCC9F6812219}"/>
              </a:ext>
            </a:extLst>
          </p:cNvPr>
          <p:cNvSpPr/>
          <p:nvPr/>
        </p:nvSpPr>
        <p:spPr>
          <a:xfrm>
            <a:off x="505506" y="2052616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2F82DDB1-8E36-43CC-BF16-D0C46B847DE9}"/>
              </a:ext>
            </a:extLst>
          </p:cNvPr>
          <p:cNvSpPr/>
          <p:nvPr/>
        </p:nvSpPr>
        <p:spPr bwMode="auto">
          <a:xfrm>
            <a:off x="3023828" y="2190228"/>
            <a:ext cx="3096344" cy="3312368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SATISFY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 SPECIFIED IN THE CALL AND BY THE PARTNER UNIVERSITY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D476FA1C-BEE1-406E-B0B9-94E30A97B8B9}"/>
              </a:ext>
            </a:extLst>
          </p:cNvPr>
          <p:cNvSpPr/>
          <p:nvPr/>
        </p:nvSpPr>
        <p:spPr>
          <a:xfrm>
            <a:off x="3165886" y="2027463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14A13E59-59AB-4D47-BA26-318C7F295699}"/>
              </a:ext>
            </a:extLst>
          </p:cNvPr>
          <p:cNvSpPr/>
          <p:nvPr/>
        </p:nvSpPr>
        <p:spPr bwMode="auto">
          <a:xfrm>
            <a:off x="5813406" y="2103584"/>
            <a:ext cx="3096344" cy="3312368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A PERSONAL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PLAN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MOBILITY PERIOD ABROAD (LEARNING AGREEMENT) AND A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LETTER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F035E11-D7E4-4D37-96A1-AA1FBF2DFB93}"/>
              </a:ext>
            </a:extLst>
          </p:cNvPr>
          <p:cNvSpPr/>
          <p:nvPr/>
        </p:nvSpPr>
        <p:spPr>
          <a:xfrm>
            <a:off x="5980341" y="2027463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4ABF581-418F-45CE-B55A-AE64F86859F9}"/>
              </a:ext>
            </a:extLst>
          </p:cNvPr>
          <p:cNvSpPr/>
          <p:nvPr/>
        </p:nvSpPr>
        <p:spPr bwMode="auto">
          <a:xfrm>
            <a:off x="1075427" y="5030600"/>
            <a:ext cx="1584176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renew enrolment for the 2023/2024 A.Y.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864F666-08D3-47D8-B9B5-89A4FB9C760F}"/>
              </a:ext>
            </a:extLst>
          </p:cNvPr>
          <p:cNvSpPr/>
          <p:nvPr/>
        </p:nvSpPr>
        <p:spPr bwMode="auto">
          <a:xfrm>
            <a:off x="3779912" y="5030600"/>
            <a:ext cx="1584176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tests organized by Unibo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6FF0980-8748-4AAE-A85E-D39616FB8BDF}"/>
              </a:ext>
            </a:extLst>
          </p:cNvPr>
          <p:cNvSpPr/>
          <p:nvPr/>
        </p:nvSpPr>
        <p:spPr bwMode="auto">
          <a:xfrm>
            <a:off x="6374945" y="355890"/>
            <a:ext cx="2160239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check incompatibilities and exemptions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DC52052E-DFC7-413A-90AE-48C56973AF02}"/>
              </a:ext>
            </a:extLst>
          </p:cNvPr>
          <p:cNvSpPr/>
          <p:nvPr/>
        </p:nvSpPr>
        <p:spPr bwMode="auto">
          <a:xfrm>
            <a:off x="6014905" y="519448"/>
            <a:ext cx="720080" cy="360040"/>
          </a:xfrm>
          <a:prstGeom prst="lightningBol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Saetta 17">
            <a:extLst>
              <a:ext uri="{FF2B5EF4-FFF2-40B4-BE49-F238E27FC236}">
                <a16:creationId xmlns:a16="http://schemas.microsoft.com/office/drawing/2014/main" id="{D327356C-892F-46D9-BB7A-240A540B972B}"/>
              </a:ext>
            </a:extLst>
          </p:cNvPr>
          <p:cNvSpPr/>
          <p:nvPr/>
        </p:nvSpPr>
        <p:spPr bwMode="auto">
          <a:xfrm rot="7283436">
            <a:off x="8138346" y="757591"/>
            <a:ext cx="720080" cy="360040"/>
          </a:xfrm>
          <a:prstGeom prst="lightningBol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F5E1CF0-1491-4DE0-A334-FE5ECE7AF7A5}"/>
              </a:ext>
            </a:extLst>
          </p:cNvPr>
          <p:cNvSpPr/>
          <p:nvPr/>
        </p:nvSpPr>
        <p:spPr bwMode="auto">
          <a:xfrm>
            <a:off x="4649941" y="1300362"/>
            <a:ext cx="4368818" cy="320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3"/>
              </a:rPr>
              <a:t>Carefully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3"/>
              </a:rPr>
              <a:t>read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3"/>
              </a:rPr>
              <a:t> the Call for Application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999E354-E90F-4B49-B5C0-D935BACC9696}"/>
              </a:ext>
            </a:extLst>
          </p:cNvPr>
          <p:cNvSpPr/>
          <p:nvPr/>
        </p:nvSpPr>
        <p:spPr bwMode="auto">
          <a:xfrm>
            <a:off x="827584" y="2276872"/>
            <a:ext cx="2304256" cy="158417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47A4A2-FADA-4DEC-A57D-721F67FD88CE}"/>
              </a:ext>
            </a:extLst>
          </p:cNvPr>
          <p:cNvSpPr/>
          <p:nvPr/>
        </p:nvSpPr>
        <p:spPr bwMode="auto">
          <a:xfrm>
            <a:off x="333273" y="4040513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Call for application open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3B90235-5071-43DA-82DE-1572123EA9B7}"/>
              </a:ext>
            </a:extLst>
          </p:cNvPr>
          <p:cNvSpPr/>
          <p:nvPr/>
        </p:nvSpPr>
        <p:spPr bwMode="auto">
          <a:xfrm>
            <a:off x="2368647" y="4027435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Call for application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close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2598004-0432-49D7-8812-1A6010874EC5}"/>
              </a:ext>
            </a:extLst>
          </p:cNvPr>
          <p:cNvSpPr/>
          <p:nvPr/>
        </p:nvSpPr>
        <p:spPr bwMode="auto">
          <a:xfrm>
            <a:off x="4388720" y="4027435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Results published and placements’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acceptance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CAB2D38-8145-42C3-81D0-98F003D9F3ED}"/>
              </a:ext>
            </a:extLst>
          </p:cNvPr>
          <p:cNvSpPr/>
          <p:nvPr/>
        </p:nvSpPr>
        <p:spPr bwMode="auto">
          <a:xfrm>
            <a:off x="6586261" y="3044884"/>
            <a:ext cx="2224466" cy="1306028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800" b="1" dirty="0" err="1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Departure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E1657228-AFED-40B1-B28C-DAE97B5E822A}"/>
              </a:ext>
            </a:extLst>
          </p:cNvPr>
          <p:cNvSpPr/>
          <p:nvPr/>
        </p:nvSpPr>
        <p:spPr bwMode="auto">
          <a:xfrm>
            <a:off x="346115" y="3526292"/>
            <a:ext cx="6128643" cy="492304"/>
          </a:xfrm>
          <a:prstGeom prst="righ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23594B5A-4E18-4180-A62A-AF766B44FD45}"/>
              </a:ext>
            </a:extLst>
          </p:cNvPr>
          <p:cNvSpPr/>
          <p:nvPr/>
        </p:nvSpPr>
        <p:spPr bwMode="auto">
          <a:xfrm>
            <a:off x="6652398" y="5229472"/>
            <a:ext cx="2240211" cy="1512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August/September (first semester/full year) or January (second semester)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968890AF-8019-4E77-AA11-AD9959845A35}"/>
              </a:ext>
            </a:extLst>
          </p:cNvPr>
          <p:cNvSpPr/>
          <p:nvPr/>
        </p:nvSpPr>
        <p:spPr bwMode="auto">
          <a:xfrm>
            <a:off x="333273" y="2196388"/>
            <a:ext cx="1591090" cy="1306028"/>
          </a:xfrm>
          <a:prstGeom prst="roundRect">
            <a:avLst/>
          </a:prstGeom>
          <a:solidFill>
            <a:srgbClr val="F6F96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JANUARY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D2F95EB1-8D48-4FBE-8F10-37C8A0101D22}"/>
              </a:ext>
            </a:extLst>
          </p:cNvPr>
          <p:cNvSpPr/>
          <p:nvPr/>
        </p:nvSpPr>
        <p:spPr bwMode="auto">
          <a:xfrm>
            <a:off x="2355820" y="2220264"/>
            <a:ext cx="1591090" cy="1306028"/>
          </a:xfrm>
          <a:prstGeom prst="roundRect">
            <a:avLst/>
          </a:prstGeom>
          <a:solidFill>
            <a:srgbClr val="F6F96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FEBRUARY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7A2442EE-B644-4436-8D1F-EB721D5D7A16}"/>
              </a:ext>
            </a:extLst>
          </p:cNvPr>
          <p:cNvSpPr/>
          <p:nvPr/>
        </p:nvSpPr>
        <p:spPr bwMode="auto">
          <a:xfrm>
            <a:off x="4354970" y="2220264"/>
            <a:ext cx="1591090" cy="1306028"/>
          </a:xfrm>
          <a:prstGeom prst="roundRect">
            <a:avLst/>
          </a:prstGeom>
          <a:solidFill>
            <a:srgbClr val="F6F96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MARCH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70BBBF2C-27D4-4322-A76A-B2BC96C1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2" y="116360"/>
            <a:ext cx="8972872" cy="10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apply?</a:t>
            </a:r>
          </a:p>
        </p:txBody>
      </p:sp>
      <p:pic>
        <p:nvPicPr>
          <p:cNvPr id="35" name="Elemento grafico 34" descr="Treno">
            <a:extLst>
              <a:ext uri="{FF2B5EF4-FFF2-40B4-BE49-F238E27FC236}">
                <a16:creationId xmlns:a16="http://schemas.microsoft.com/office/drawing/2014/main" id="{36557513-65C7-4D55-A599-DF749A43A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1294" y="2415192"/>
            <a:ext cx="914400" cy="914400"/>
          </a:xfrm>
          <a:prstGeom prst="rect">
            <a:avLst/>
          </a:prstGeom>
        </p:spPr>
      </p:pic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FD01C1EF-7FCE-4B5D-9118-D1548DC2A5FB}"/>
              </a:ext>
            </a:extLst>
          </p:cNvPr>
          <p:cNvSpPr/>
          <p:nvPr/>
        </p:nvSpPr>
        <p:spPr bwMode="auto">
          <a:xfrm>
            <a:off x="7628487" y="4372601"/>
            <a:ext cx="288032" cy="734228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2CB14FAC-D048-4EDC-8AF5-481102EC4121}"/>
              </a:ext>
            </a:extLst>
          </p:cNvPr>
          <p:cNvSpPr/>
          <p:nvPr/>
        </p:nvSpPr>
        <p:spPr bwMode="auto">
          <a:xfrm>
            <a:off x="333273" y="1388980"/>
            <a:ext cx="5646400" cy="6810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Every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academic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year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2C4FE76-E23B-4B9A-9761-0F4FAC275079}"/>
              </a:ext>
            </a:extLst>
          </p:cNvPr>
          <p:cNvSpPr/>
          <p:nvPr/>
        </p:nvSpPr>
        <p:spPr bwMode="auto">
          <a:xfrm>
            <a:off x="3616523" y="487639"/>
            <a:ext cx="4659073" cy="320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5"/>
              </a:rPr>
              <a:t>Carefully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5"/>
              </a:rPr>
              <a:t>read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5"/>
              </a:rPr>
              <a:t> the Call for Application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999E354-E90F-4B49-B5C0-D935BACC9696}"/>
              </a:ext>
            </a:extLst>
          </p:cNvPr>
          <p:cNvSpPr/>
          <p:nvPr/>
        </p:nvSpPr>
        <p:spPr bwMode="auto">
          <a:xfrm>
            <a:off x="827584" y="2276872"/>
            <a:ext cx="2304256" cy="158417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47A4A2-FADA-4DEC-A57D-721F67FD88CE}"/>
              </a:ext>
            </a:extLst>
          </p:cNvPr>
          <p:cNvSpPr/>
          <p:nvPr/>
        </p:nvSpPr>
        <p:spPr bwMode="auto">
          <a:xfrm>
            <a:off x="1196813" y="1412776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Call for application open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3B90235-5071-43DA-82DE-1572123EA9B7}"/>
              </a:ext>
            </a:extLst>
          </p:cNvPr>
          <p:cNvSpPr/>
          <p:nvPr/>
        </p:nvSpPr>
        <p:spPr bwMode="auto">
          <a:xfrm>
            <a:off x="3776455" y="1412776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Call for application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close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2598004-0432-49D7-8812-1A6010874EC5}"/>
              </a:ext>
            </a:extLst>
          </p:cNvPr>
          <p:cNvSpPr/>
          <p:nvPr/>
        </p:nvSpPr>
        <p:spPr bwMode="auto">
          <a:xfrm>
            <a:off x="6444207" y="1412776"/>
            <a:ext cx="1591090" cy="1306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Results published and placements’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acceptance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70BBBF2C-27D4-4322-A76A-B2BC96C1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2" y="116360"/>
            <a:ext cx="8972872" cy="10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apply?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F876200B-0475-4A4D-9D62-37FD6A61EB72}"/>
              </a:ext>
            </a:extLst>
          </p:cNvPr>
          <p:cNvSpPr/>
          <p:nvPr/>
        </p:nvSpPr>
        <p:spPr bwMode="auto">
          <a:xfrm>
            <a:off x="1187132" y="2836181"/>
            <a:ext cx="6848165" cy="808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Online		AlmaRM	Easy to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apply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2000" b="1" dirty="0">
                <a:latin typeface="Arial" charset="0"/>
                <a:hlinkClick r:id="rId3"/>
              </a:rPr>
              <a:t>https://almarm.unibo.it/almarm/welcomeStudenti.htm</a:t>
            </a:r>
            <a:r>
              <a:rPr lang="en-US" sz="2000" dirty="0">
                <a:latin typeface="Arial" charset="0"/>
              </a:rPr>
              <a:t> 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0B052DD-3A70-4CB4-921B-2F862B3CFDF7}"/>
              </a:ext>
            </a:extLst>
          </p:cNvPr>
          <p:cNvSpPr/>
          <p:nvPr/>
        </p:nvSpPr>
        <p:spPr bwMode="auto">
          <a:xfrm>
            <a:off x="1219689" y="4229815"/>
            <a:ext cx="6848165" cy="681097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Award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criteria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C307A11-F523-45EF-8EC4-0AE93EA32AEB}"/>
              </a:ext>
            </a:extLst>
          </p:cNvPr>
          <p:cNvSpPr/>
          <p:nvPr/>
        </p:nvSpPr>
        <p:spPr bwMode="auto">
          <a:xfrm>
            <a:off x="1196813" y="5204381"/>
            <a:ext cx="3045547" cy="1306028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Evaluation by the exchange coordinator (up to a maximum of 40 points)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A424229-3189-4570-A5D3-E5F4F9974735}"/>
              </a:ext>
            </a:extLst>
          </p:cNvPr>
          <p:cNvSpPr/>
          <p:nvPr/>
        </p:nvSpPr>
        <p:spPr bwMode="auto">
          <a:xfrm>
            <a:off x="5022306" y="5217963"/>
            <a:ext cx="3045548" cy="1306028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Academic progress (up to a maximum of 60 points) based on regularity of study, course credits and marks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17E3250-AB81-4DDF-9723-38CD6317FE30}"/>
              </a:ext>
            </a:extLst>
          </p:cNvPr>
          <p:cNvCxnSpPr>
            <a:cxnSpLocks/>
          </p:cNvCxnSpPr>
          <p:nvPr/>
        </p:nvCxnSpPr>
        <p:spPr bwMode="auto">
          <a:xfrm>
            <a:off x="179512" y="3933056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7049821-2BE5-4666-8778-CE50BA67755F}"/>
              </a:ext>
            </a:extLst>
          </p:cNvPr>
          <p:cNvSpPr/>
          <p:nvPr/>
        </p:nvSpPr>
        <p:spPr bwMode="auto">
          <a:xfrm>
            <a:off x="3347864" y="485529"/>
            <a:ext cx="4368818" cy="320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Carefully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read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 the Call for Application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E4B2652-12B6-432B-A5DA-1BD34134D1A9}"/>
              </a:ext>
            </a:extLst>
          </p:cNvPr>
          <p:cNvSpPr/>
          <p:nvPr/>
        </p:nvSpPr>
        <p:spPr bwMode="auto">
          <a:xfrm>
            <a:off x="290912" y="3751619"/>
            <a:ext cx="1688800" cy="8088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3 destinations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5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What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Overseas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71600"/>
            <a:ext cx="8496622" cy="5297760"/>
          </a:xfrm>
        </p:spPr>
        <p:txBody>
          <a:bodyPr anchor="ctr"/>
          <a:lstStyle/>
          <a:p>
            <a:pPr marL="343080" indent="-342360">
              <a:lnSpc>
                <a:spcPct val="90000"/>
              </a:lnSpc>
              <a:spcBef>
                <a:spcPts val="320"/>
              </a:spcBef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281"/>
              </a:spcBef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281"/>
              </a:spcBef>
            </a:pPr>
            <a:endParaRPr lang="it-IT" sz="1400" spc="-1" dirty="0">
              <a:latin typeface="Arial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it-IT" sz="1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Esagono 4">
            <a:extLst>
              <a:ext uri="{FF2B5EF4-FFF2-40B4-BE49-F238E27FC236}">
                <a16:creationId xmlns:a16="http://schemas.microsoft.com/office/drawing/2014/main" id="{A1CC08B8-91BC-4B6D-961E-BAF61429447D}"/>
              </a:ext>
            </a:extLst>
          </p:cNvPr>
          <p:cNvSpPr/>
          <p:nvPr/>
        </p:nvSpPr>
        <p:spPr bwMode="auto">
          <a:xfrm>
            <a:off x="251520" y="2060848"/>
            <a:ext cx="3096344" cy="3744416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the opportunity to spend a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study abroad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exchange student in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from all over the world</a:t>
            </a:r>
          </a:p>
          <a:p>
            <a:pPr algn="ctr" eaLnBrk="0" hangingPunct="0">
              <a:spcBef>
                <a:spcPct val="20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agono 5">
            <a:extLst>
              <a:ext uri="{FF2B5EF4-FFF2-40B4-BE49-F238E27FC236}">
                <a16:creationId xmlns:a16="http://schemas.microsoft.com/office/drawing/2014/main" id="{378E2B73-D19D-4715-8164-84A62E6AB32A}"/>
              </a:ext>
            </a:extLst>
          </p:cNvPr>
          <p:cNvSpPr/>
          <p:nvPr/>
        </p:nvSpPr>
        <p:spPr bwMode="auto">
          <a:xfrm>
            <a:off x="3023667" y="2060848"/>
            <a:ext cx="3096344" cy="3744416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3620">
              <a:lnSpc>
                <a:spcPct val="90000"/>
              </a:lnSpc>
              <a:spcBef>
                <a:spcPts val="281"/>
              </a:spcBef>
            </a:pPr>
            <a:r>
              <a:rPr lang="it-IT" sz="1800" b="1" spc="-1" dirty="0" err="1">
                <a:solidFill>
                  <a:srgbClr val="C00000"/>
                </a:solidFill>
                <a:latin typeface="Arial"/>
              </a:rPr>
              <a:t>Overseas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gathers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several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agreements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between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UNIBO and international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Universities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beyond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the EU borders</a:t>
            </a:r>
          </a:p>
          <a:p>
            <a:pPr algn="ctr" eaLnBrk="0" hangingPunct="0">
              <a:spcBef>
                <a:spcPct val="20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2FC132A9-6EFE-4B86-B806-61DF077F3C11}"/>
              </a:ext>
            </a:extLst>
          </p:cNvPr>
          <p:cNvSpPr/>
          <p:nvPr/>
        </p:nvSpPr>
        <p:spPr bwMode="auto">
          <a:xfrm>
            <a:off x="5782548" y="2060848"/>
            <a:ext cx="3096344" cy="3744416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3620">
              <a:lnSpc>
                <a:spcPct val="90000"/>
              </a:lnSpc>
              <a:spcBef>
                <a:spcPts val="281"/>
              </a:spcBef>
            </a:pPr>
            <a:r>
              <a:rPr lang="it-IT" sz="1800" b="1" spc="-1" dirty="0" err="1">
                <a:solidFill>
                  <a:srgbClr val="C00000"/>
                </a:solidFill>
                <a:latin typeface="Arial"/>
              </a:rPr>
              <a:t>Overseas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entirely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spc="-1" dirty="0" err="1">
                <a:solidFill>
                  <a:srgbClr val="000000"/>
                </a:solidFill>
                <a:latin typeface="Arial"/>
              </a:rPr>
              <a:t>managed</a:t>
            </a:r>
            <a:r>
              <a:rPr lang="it-IT" sz="1800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it-IT" sz="1800" b="1" spc="-1" dirty="0" err="1">
                <a:solidFill>
                  <a:srgbClr val="000000"/>
                </a:solidFill>
                <a:latin typeface="Arial"/>
              </a:rPr>
              <a:t>financed</a:t>
            </a:r>
            <a:r>
              <a:rPr lang="it-IT" sz="1800" b="1" spc="-1" dirty="0">
                <a:solidFill>
                  <a:srgbClr val="000000"/>
                </a:solidFill>
                <a:latin typeface="Arial"/>
              </a:rPr>
              <a:t> by UNIBO</a:t>
            </a:r>
            <a:endParaRPr lang="it-IT" sz="1100" b="1" spc="-1" dirty="0"/>
          </a:p>
          <a:p>
            <a:pPr algn="ctr" eaLnBrk="0" hangingPunct="0">
              <a:spcBef>
                <a:spcPct val="20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3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What can you do during the exchange?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8496622" cy="5297760"/>
          </a:xfrm>
        </p:spPr>
        <p:txBody>
          <a:bodyPr anchor="ctr"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Attend Classes/Courses</a:t>
            </a:r>
          </a:p>
          <a:p>
            <a:pPr marL="354013" indent="0" algn="just">
              <a:lnSpc>
                <a:spcPct val="90000"/>
              </a:lnSpc>
              <a:buNone/>
            </a:pPr>
            <a:r>
              <a:rPr lang="en-US" sz="1800" dirty="0">
                <a:latin typeface="Arial" charset="0"/>
              </a:rPr>
              <a:t>Students can attend classes offered by the partner university and take exams. The credits which have been gained abroad will be </a:t>
            </a:r>
            <a:r>
              <a:rPr lang="en-US" sz="1800" dirty="0" err="1">
                <a:latin typeface="Arial" charset="0"/>
              </a:rPr>
              <a:t>recognised</a:t>
            </a:r>
            <a:r>
              <a:rPr lang="en-US" sz="1800" dirty="0">
                <a:latin typeface="Arial" charset="0"/>
              </a:rPr>
              <a:t> by UNIBO right after the exchange period.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sz="1400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Research for </a:t>
            </a:r>
            <a:r>
              <a:rPr lang="it-IT" sz="2400" b="1" dirty="0" err="1">
                <a:solidFill>
                  <a:srgbClr val="C00000"/>
                </a:solidFill>
                <a:latin typeface="Arial" charset="0"/>
              </a:rPr>
              <a:t>your</a:t>
            </a: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Arial" charset="0"/>
              </a:rPr>
              <a:t>thesis</a:t>
            </a: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marL="354013" indent="0" algn="just">
              <a:lnSpc>
                <a:spcPct val="90000"/>
              </a:lnSpc>
              <a:buNone/>
            </a:pPr>
            <a:r>
              <a:rPr lang="it-IT" sz="1800" dirty="0">
                <a:latin typeface="Arial" charset="0"/>
              </a:rPr>
              <a:t>In </a:t>
            </a:r>
            <a:r>
              <a:rPr lang="it-IT" sz="1800" dirty="0" err="1">
                <a:latin typeface="Arial" charset="0"/>
              </a:rPr>
              <a:t>certain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destinations</a:t>
            </a:r>
            <a:r>
              <a:rPr lang="it-IT" sz="1800" dirty="0">
                <a:latin typeface="Arial" charset="0"/>
              </a:rPr>
              <a:t>, </a:t>
            </a:r>
            <a:r>
              <a:rPr lang="it-IT" sz="1800" dirty="0" err="1">
                <a:latin typeface="Arial" charset="0"/>
              </a:rPr>
              <a:t>students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will</a:t>
            </a:r>
            <a:r>
              <a:rPr lang="it-IT" sz="1800" dirty="0">
                <a:latin typeface="Arial" charset="0"/>
              </a:rPr>
              <a:t> be </a:t>
            </a:r>
            <a:r>
              <a:rPr lang="it-IT" sz="1800" dirty="0" err="1">
                <a:latin typeface="Arial" charset="0"/>
              </a:rPr>
              <a:t>able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undertake</a:t>
            </a:r>
            <a:r>
              <a:rPr lang="it-IT" sz="1800" dirty="0">
                <a:latin typeface="Arial" charset="0"/>
              </a:rPr>
              <a:t> research for </a:t>
            </a:r>
            <a:r>
              <a:rPr lang="it-IT" sz="1800" dirty="0" err="1">
                <a:latin typeface="Arial" charset="0"/>
              </a:rPr>
              <a:t>their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final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dissertation</a:t>
            </a:r>
            <a:r>
              <a:rPr lang="it-IT" sz="1800" dirty="0">
                <a:latin typeface="Arial" charset="0"/>
              </a:rPr>
              <a:t>. </a:t>
            </a:r>
            <a:r>
              <a:rPr lang="it-IT" sz="1800" dirty="0" err="1">
                <a:latin typeface="Arial" charset="0"/>
              </a:rPr>
              <a:t>You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will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find</a:t>
            </a:r>
            <a:r>
              <a:rPr lang="it-IT" sz="1800" dirty="0">
                <a:latin typeface="Arial" charset="0"/>
              </a:rPr>
              <a:t> the list of partner </a:t>
            </a:r>
            <a:r>
              <a:rPr lang="it-IT" sz="1800" dirty="0" err="1">
                <a:latin typeface="Arial" charset="0"/>
              </a:rPr>
              <a:t>universities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pubblished</a:t>
            </a:r>
            <a:r>
              <a:rPr lang="it-IT" sz="1800" dirty="0">
                <a:latin typeface="Arial" charset="0"/>
              </a:rPr>
              <a:t> in the call for applications.</a:t>
            </a:r>
          </a:p>
          <a:p>
            <a:pPr marL="354013" indent="0" algn="just">
              <a:lnSpc>
                <a:spcPct val="90000"/>
              </a:lnSpc>
              <a:buNone/>
            </a:pPr>
            <a:endParaRPr lang="it-IT" sz="1600" dirty="0">
              <a:latin typeface="Arial" charset="0"/>
            </a:endParaRPr>
          </a:p>
          <a:p>
            <a:pPr marL="11113" indent="0" algn="just">
              <a:lnSpc>
                <a:spcPct val="9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Teaching Assistance</a:t>
            </a:r>
          </a:p>
          <a:p>
            <a:pPr marL="371475" indent="0" algn="just">
              <a:buNone/>
            </a:pPr>
            <a:r>
              <a:rPr lang="it-IT" sz="1800" dirty="0">
                <a:latin typeface="Arial" charset="0"/>
              </a:rPr>
              <a:t>Students </a:t>
            </a:r>
            <a:r>
              <a:rPr lang="it-IT" sz="1800" dirty="0" err="1">
                <a:latin typeface="Arial" charset="0"/>
              </a:rPr>
              <a:t>will</a:t>
            </a:r>
            <a:r>
              <a:rPr lang="it-IT" sz="1800" dirty="0">
                <a:latin typeface="Arial" charset="0"/>
              </a:rPr>
              <a:t> help out in the Italian language classes </a:t>
            </a:r>
            <a:r>
              <a:rPr lang="it-IT" sz="1800" dirty="0" err="1">
                <a:latin typeface="Arial" charset="0"/>
              </a:rPr>
              <a:t>delivered</a:t>
            </a:r>
            <a:r>
              <a:rPr lang="it-IT" sz="1800" dirty="0">
                <a:latin typeface="Arial" charset="0"/>
              </a:rPr>
              <a:t> by some partner </a:t>
            </a:r>
            <a:r>
              <a:rPr lang="it-IT" sz="1800" dirty="0" err="1">
                <a:latin typeface="Arial" charset="0"/>
              </a:rPr>
              <a:t>university</a:t>
            </a:r>
            <a:r>
              <a:rPr lang="it-IT" sz="1800" dirty="0">
                <a:latin typeface="Arial" charset="0"/>
              </a:rPr>
              <a:t>, </a:t>
            </a:r>
            <a:r>
              <a:rPr lang="it-IT" sz="1800" dirty="0" err="1">
                <a:latin typeface="Arial" charset="0"/>
              </a:rPr>
              <a:t>listed</a:t>
            </a:r>
            <a:r>
              <a:rPr lang="it-IT" sz="1800" dirty="0">
                <a:latin typeface="Arial" charset="0"/>
              </a:rPr>
              <a:t> in the call for </a:t>
            </a:r>
            <a:r>
              <a:rPr lang="it-IT" sz="1800" dirty="0" err="1">
                <a:latin typeface="Arial" charset="0"/>
              </a:rPr>
              <a:t>applications</a:t>
            </a:r>
            <a:r>
              <a:rPr lang="it-IT" sz="1800" dirty="0">
                <a:latin typeface="Arial" charset="0"/>
              </a:rPr>
              <a:t>.</a:t>
            </a:r>
          </a:p>
          <a:p>
            <a:pPr marL="371475" indent="0" algn="just">
              <a:buNone/>
            </a:pPr>
            <a:endParaRPr lang="it-IT" sz="1600" dirty="0">
              <a:latin typeface="Arial" charset="0"/>
            </a:endParaRPr>
          </a:p>
          <a:p>
            <a:pPr marL="354013" indent="-354013" algn="just">
              <a:buNone/>
              <a:tabLst>
                <a:tab pos="354013" algn="l"/>
              </a:tabLst>
            </a:pPr>
            <a:r>
              <a:rPr lang="it-IT" sz="2400" b="1" dirty="0" err="1">
                <a:solidFill>
                  <a:srgbClr val="C00000"/>
                </a:solidFill>
                <a:latin typeface="Arial" charset="0"/>
              </a:rPr>
              <a:t>Chinese</a:t>
            </a: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  <a:latin typeface="Arial" charset="0"/>
              </a:rPr>
              <a:t>Japanes</a:t>
            </a:r>
            <a:r>
              <a:rPr lang="it-IT" sz="2400" b="1" dirty="0">
                <a:solidFill>
                  <a:srgbClr val="C00000"/>
                </a:solidFill>
                <a:latin typeface="Arial" charset="0"/>
              </a:rPr>
              <a:t> Language and Culture Programs </a:t>
            </a:r>
            <a:r>
              <a:rPr lang="it-IT" sz="1800" dirty="0">
                <a:latin typeface="Arial" charset="0"/>
              </a:rPr>
              <a:t>Some </a:t>
            </a:r>
            <a:r>
              <a:rPr lang="it-IT" sz="1800" dirty="0" err="1">
                <a:latin typeface="Arial" charset="0"/>
              </a:rPr>
              <a:t>Chinese</a:t>
            </a:r>
            <a:r>
              <a:rPr lang="it-IT" sz="1800" dirty="0">
                <a:latin typeface="Arial" charset="0"/>
              </a:rPr>
              <a:t> and </a:t>
            </a:r>
            <a:r>
              <a:rPr lang="it-IT" sz="1800" dirty="0" err="1">
                <a:latin typeface="Arial" charset="0"/>
              </a:rPr>
              <a:t>Japanese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universities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offer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exchange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programs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which</a:t>
            </a:r>
            <a:r>
              <a:rPr lang="it-IT" sz="1800" dirty="0">
                <a:latin typeface="Arial" charset="0"/>
              </a:rPr>
              <a:t> are </a:t>
            </a:r>
            <a:r>
              <a:rPr lang="it-IT" sz="1800" dirty="0" err="1">
                <a:latin typeface="Arial" charset="0"/>
              </a:rPr>
              <a:t>specifically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dedicated</a:t>
            </a:r>
            <a:r>
              <a:rPr lang="it-IT" sz="1800" dirty="0">
                <a:latin typeface="Arial" charset="0"/>
              </a:rPr>
              <a:t> to the </a:t>
            </a:r>
            <a:r>
              <a:rPr lang="it-IT" sz="1800" dirty="0" err="1">
                <a:latin typeface="Arial" charset="0"/>
              </a:rPr>
              <a:t>cultures</a:t>
            </a:r>
            <a:r>
              <a:rPr lang="it-IT" sz="1800" dirty="0">
                <a:latin typeface="Arial" charset="0"/>
              </a:rPr>
              <a:t> and the languages of Asia.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sz="14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591"/>
            <a:ext cx="9144000" cy="1143000"/>
          </a:xfrm>
        </p:spPr>
        <p:txBody>
          <a:bodyPr/>
          <a:lstStyle/>
          <a:p>
            <a:pPr algn="l"/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Who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 can </a:t>
            </a:r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apply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4553"/>
            <a:ext cx="7916044" cy="5408159"/>
          </a:xfrm>
        </p:spPr>
        <p:txBody>
          <a:bodyPr anchor="ctr"/>
          <a:lstStyle/>
          <a:p>
            <a:pPr algn="just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it-IT" sz="1600" b="1" dirty="0">
              <a:solidFill>
                <a:schemeClr val="folHlin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it-IT" sz="1600" b="1" dirty="0">
              <a:latin typeface="Arial" charset="0"/>
            </a:endParaRP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0AC2DB91-ECF3-43AB-937E-C96A69C6EA82}"/>
              </a:ext>
            </a:extLst>
          </p:cNvPr>
          <p:cNvSpPr/>
          <p:nvPr/>
        </p:nvSpPr>
        <p:spPr bwMode="auto">
          <a:xfrm>
            <a:off x="319342" y="2019161"/>
            <a:ext cx="3244545" cy="3066023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BE ENROLLED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285750" indent="-285750" algn="ctr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</a:p>
          <a:p>
            <a:pPr marL="266700"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the 2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 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SINGLE-CYCLE</a:t>
            </a:r>
          </a:p>
          <a:p>
            <a:pPr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PROGRAMME, RUN BY UNIBO IN THE A.Y. 2022/2023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138E7B2-4554-4E51-A3B0-46FBAA14AE70}"/>
              </a:ext>
            </a:extLst>
          </p:cNvPr>
          <p:cNvSpPr/>
          <p:nvPr/>
        </p:nvSpPr>
        <p:spPr bwMode="auto">
          <a:xfrm>
            <a:off x="1089938" y="4725144"/>
            <a:ext cx="1584176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renew enrolment for the 2023/2024 A.Y.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331F263-E900-4DA4-9BDC-1882C3E00EF1}"/>
              </a:ext>
            </a:extLst>
          </p:cNvPr>
          <p:cNvSpPr/>
          <p:nvPr/>
        </p:nvSpPr>
        <p:spPr>
          <a:xfrm>
            <a:off x="251520" y="1880352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agono 13">
            <a:extLst>
              <a:ext uri="{FF2B5EF4-FFF2-40B4-BE49-F238E27FC236}">
                <a16:creationId xmlns:a16="http://schemas.microsoft.com/office/drawing/2014/main" id="{11678021-76D6-4EE2-A81B-8775273EFFAA}"/>
              </a:ext>
            </a:extLst>
          </p:cNvPr>
          <p:cNvSpPr/>
          <p:nvPr/>
        </p:nvSpPr>
        <p:spPr bwMode="auto">
          <a:xfrm>
            <a:off x="3023828" y="2019161"/>
            <a:ext cx="3096344" cy="3066023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SATISFY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SPECIFIED IN THE CALL  AND BY EACH PARTNER UNIVERSITY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AF7F510-32EE-4A98-A4DB-FCEDF3C734E5}"/>
              </a:ext>
            </a:extLst>
          </p:cNvPr>
          <p:cNvSpPr/>
          <p:nvPr/>
        </p:nvSpPr>
        <p:spPr bwMode="auto">
          <a:xfrm>
            <a:off x="3744920" y="4193183"/>
            <a:ext cx="1728192" cy="18559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tests organized by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Unibo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language certifications required 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1692B0B8-7AE7-4839-AFCC-8F5833B18B3B}"/>
              </a:ext>
            </a:extLst>
          </p:cNvPr>
          <p:cNvSpPr/>
          <p:nvPr/>
        </p:nvSpPr>
        <p:spPr>
          <a:xfrm>
            <a:off x="3235159" y="1880352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agono 16">
            <a:extLst>
              <a:ext uri="{FF2B5EF4-FFF2-40B4-BE49-F238E27FC236}">
                <a16:creationId xmlns:a16="http://schemas.microsoft.com/office/drawing/2014/main" id="{5B3C84C2-CBF1-475D-8DBB-41F4797300C7}"/>
              </a:ext>
            </a:extLst>
          </p:cNvPr>
          <p:cNvSpPr/>
          <p:nvPr/>
        </p:nvSpPr>
        <p:spPr bwMode="auto">
          <a:xfrm>
            <a:off x="5776056" y="1977274"/>
            <a:ext cx="3096344" cy="3467949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A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PROJECT,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YOUR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MOTIVATIONS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COURSE SCHEDULE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MATCHINGS WITH COURSES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YOUR OWN STUDY PLAN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MOBILITY PERIOD ABROAD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DC09C70C-7E26-4E16-895B-77D3C336CC02}"/>
              </a:ext>
            </a:extLst>
          </p:cNvPr>
          <p:cNvSpPr/>
          <p:nvPr/>
        </p:nvSpPr>
        <p:spPr>
          <a:xfrm>
            <a:off x="5932530" y="1880352"/>
            <a:ext cx="100811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3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90000"/>
          </a:xfrm>
          <a:prstGeom prst="rect">
            <a:avLst/>
          </a:prstGeom>
          <a:ln w="12600"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Language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Requirements</a:t>
            </a:r>
            <a:endParaRPr lang="it-IT" sz="3000" b="0" strike="noStrike" spc="-1" dirty="0">
              <a:latin typeface="Arial"/>
            </a:endParaRPr>
          </a:p>
        </p:txBody>
      </p:sp>
      <p:pic>
        <p:nvPicPr>
          <p:cNvPr id="3074" name="Picture 2" descr="C:\Users\utente\AppData\Local\Microsoft\Windows\Temporary Internet Files\Content.IE5\UD17XO8A\1473861189_linguaggio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" y="1837922"/>
            <a:ext cx="9144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stomShape 1"/>
          <p:cNvSpPr/>
          <p:nvPr/>
        </p:nvSpPr>
        <p:spPr>
          <a:xfrm>
            <a:off x="611640" y="1917000"/>
            <a:ext cx="251964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sz="3200" b="1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endParaRPr lang="it-IT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3564000" y="3992760"/>
            <a:ext cx="251964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</p:txBody>
      </p:sp>
      <p:sp>
        <p:nvSpPr>
          <p:cNvPr id="65" name="CustomShape 4"/>
          <p:cNvSpPr/>
          <p:nvPr/>
        </p:nvSpPr>
        <p:spPr>
          <a:xfrm>
            <a:off x="899640" y="4653000"/>
            <a:ext cx="251964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</a:p>
        </p:txBody>
      </p:sp>
      <p:sp>
        <p:nvSpPr>
          <p:cNvPr id="68" name="CustomShape 7"/>
          <p:cNvSpPr/>
          <p:nvPr/>
        </p:nvSpPr>
        <p:spPr>
          <a:xfrm>
            <a:off x="1297080" y="3144240"/>
            <a:ext cx="212220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</a:p>
        </p:txBody>
      </p:sp>
      <p:sp>
        <p:nvSpPr>
          <p:cNvPr id="66" name="CustomShape 5"/>
          <p:cNvSpPr/>
          <p:nvPr/>
        </p:nvSpPr>
        <p:spPr>
          <a:xfrm>
            <a:off x="4356000" y="2230560"/>
            <a:ext cx="309564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</a:p>
        </p:txBody>
      </p:sp>
      <p:sp>
        <p:nvSpPr>
          <p:cNvPr id="67" name="CustomShape 6"/>
          <p:cNvSpPr/>
          <p:nvPr/>
        </p:nvSpPr>
        <p:spPr>
          <a:xfrm>
            <a:off x="5580112" y="5012640"/>
            <a:ext cx="212220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69" name="CustomShape 8"/>
          <p:cNvSpPr/>
          <p:nvPr/>
        </p:nvSpPr>
        <p:spPr>
          <a:xfrm>
            <a:off x="5796000" y="3177000"/>
            <a:ext cx="302220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r>
              <a:rPr lang="it-IT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</a:p>
        </p:txBody>
      </p:sp>
      <p:sp>
        <p:nvSpPr>
          <p:cNvPr id="70" name="CustomShape 9"/>
          <p:cNvSpPr/>
          <p:nvPr/>
        </p:nvSpPr>
        <p:spPr>
          <a:xfrm>
            <a:off x="611640" y="6021360"/>
            <a:ext cx="212220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80000"/>
              </a:lnSpc>
              <a:spcBef>
                <a:spcPts val="641"/>
              </a:spcBef>
            </a:pPr>
            <a:endParaRPr lang="it-IT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9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Language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Requirements</a:t>
            </a:r>
            <a:endParaRPr lang="it-IT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 descr="C:\Users\utente\AppData\Local\Microsoft\Windows\Temporary Internet Files\Content.IE5\OYAB9PKE\MasterGraesan1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30" y="1340768"/>
            <a:ext cx="2062695" cy="14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89845"/>
            <a:ext cx="8283327" cy="5363491"/>
          </a:xfrm>
        </p:spPr>
        <p:txBody>
          <a:bodyPr anchor="ctr"/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6281738" algn="l"/>
                <a:tab pos="6816725" algn="l"/>
              </a:tabLst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6281738" algn="l"/>
                <a:tab pos="6816725" algn="l"/>
              </a:tabLst>
            </a:pPr>
            <a:r>
              <a:rPr lang="en-US" sz="2400" dirty="0">
                <a:latin typeface="Arial" charset="0"/>
              </a:rPr>
              <a:t>At the time of application deadline, candidates 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6281738" algn="l"/>
                <a:tab pos="6816725" algn="l"/>
              </a:tabLst>
            </a:pPr>
            <a:r>
              <a:rPr lang="en-US" sz="2400" dirty="0">
                <a:latin typeface="Arial" charset="0"/>
              </a:rPr>
              <a:t>must already have obtained the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level 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6281738" algn="l"/>
                <a:tab pos="681672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of language proficiency </a:t>
            </a:r>
            <a:r>
              <a:rPr lang="en-US" sz="2400" dirty="0">
                <a:latin typeface="Arial" charset="0"/>
              </a:rPr>
              <a:t>required by the universities they want to apply for.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>
                <a:latin typeface="Arial" charset="0"/>
              </a:rPr>
              <a:t>Language proficiency levels can be found in the information sheets of each partner university.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800100" lvl="2" indent="0" algn="just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Bear in mind that for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English-speaking countries and destinations</a:t>
            </a:r>
            <a:r>
              <a:rPr lang="en-US" dirty="0">
                <a:latin typeface="Arial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students must already have taken the English certifications </a:t>
            </a:r>
            <a:r>
              <a:rPr lang="en-US" dirty="0">
                <a:latin typeface="Arial" charset="0"/>
              </a:rPr>
              <a:t>at the score required, indicated in the call for applications and information sheets.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it-IT" sz="2400" u="sng" dirty="0">
              <a:latin typeface="Arial" charset="0"/>
            </a:endParaRPr>
          </a:p>
        </p:txBody>
      </p:sp>
      <p:pic>
        <p:nvPicPr>
          <p:cNvPr id="6" name="Picture 2" descr="C:\Users\utente\AppData\Local\Microsoft\Windows\Temporary Internet Files\Content.IE5\3QUZ0QAH\attenzione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0965"/>
            <a:ext cx="1271984" cy="11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/>
          <p:cNvPicPr/>
          <p:nvPr/>
        </p:nvPicPr>
        <p:blipFill>
          <a:blip r:embed="rId2"/>
          <a:stretch/>
        </p:blipFill>
        <p:spPr>
          <a:xfrm>
            <a:off x="0" y="0"/>
            <a:ext cx="9143280" cy="990000"/>
          </a:xfrm>
          <a:prstGeom prst="rect">
            <a:avLst/>
          </a:prstGeom>
          <a:ln w="12600"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Where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 can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you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 go</a:t>
            </a:r>
            <a:r>
              <a:rPr lang="it-IT" sz="3000" b="1" strike="noStrike" spc="-1" dirty="0">
                <a:solidFill>
                  <a:srgbClr val="FFFFFF"/>
                </a:solidFill>
                <a:latin typeface="Arial"/>
              </a:rPr>
              <a:t>?</a:t>
            </a:r>
            <a:endParaRPr lang="it-IT" sz="3000" b="0" strike="noStrike" spc="-1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419DCE-FBD0-96ED-27DE-8CA5E727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755"/>
            <a:ext cx="9144000" cy="42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90000"/>
          </a:xfrm>
          <a:prstGeom prst="rect">
            <a:avLst/>
          </a:prstGeom>
          <a:ln w="1260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796000" y="3177000"/>
            <a:ext cx="302220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Immagine 79"/>
          <p:cNvPicPr/>
          <p:nvPr/>
        </p:nvPicPr>
        <p:blipFill>
          <a:blip r:embed="rId3"/>
          <a:stretch/>
        </p:blipFill>
        <p:spPr>
          <a:xfrm>
            <a:off x="5289019" y="3724383"/>
            <a:ext cx="3610080" cy="3047760"/>
          </a:xfrm>
          <a:prstGeom prst="rect">
            <a:avLst/>
          </a:prstGeom>
          <a:ln>
            <a:noFill/>
          </a:ln>
        </p:spPr>
      </p:pic>
      <p:pic>
        <p:nvPicPr>
          <p:cNvPr id="81" name="Immagine 80"/>
          <p:cNvPicPr/>
          <p:nvPr/>
        </p:nvPicPr>
        <p:blipFill>
          <a:blip r:embed="rId4"/>
          <a:stretch/>
        </p:blipFill>
        <p:spPr>
          <a:xfrm>
            <a:off x="288000" y="4320000"/>
            <a:ext cx="3390840" cy="2228760"/>
          </a:xfrm>
          <a:prstGeom prst="rect">
            <a:avLst/>
          </a:prstGeom>
          <a:ln>
            <a:noFill/>
          </a:ln>
        </p:spPr>
      </p:pic>
      <p:pic>
        <p:nvPicPr>
          <p:cNvPr id="82" name="Immagine 81"/>
          <p:cNvPicPr/>
          <p:nvPr/>
        </p:nvPicPr>
        <p:blipFill>
          <a:blip r:embed="rId5"/>
          <a:stretch/>
        </p:blipFill>
        <p:spPr>
          <a:xfrm>
            <a:off x="864000" y="1080000"/>
            <a:ext cx="4176000" cy="3042000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73" y="1080000"/>
            <a:ext cx="1795784" cy="17957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3" y="4119495"/>
            <a:ext cx="2355536" cy="719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9" y="2877745"/>
            <a:ext cx="1805040" cy="9924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8000" y="174295"/>
            <a:ext cx="738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Some of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our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 partner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Universities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70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 REASONS TO DECIDE TO STUDY ABROAD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DAE25F-DA15-438E-B6BB-D45E1E5C5D99}"/>
              </a:ext>
            </a:extLst>
          </p:cNvPr>
          <p:cNvSpPr txBox="1"/>
          <p:nvPr/>
        </p:nvSpPr>
        <p:spPr>
          <a:xfrm>
            <a:off x="743608" y="1371600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just"/>
            <a:r>
              <a:rPr lang="id-ID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#1</a:t>
            </a:r>
            <a:r>
              <a:rPr lang="it-IT" sz="36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 </a:t>
            </a:r>
            <a:r>
              <a:rPr lang="en-US" sz="1600" kern="1000" dirty="0">
                <a:latin typeface="Arial" panose="020B0604020202020204" pitchFamily="34" charset="0"/>
                <a:cs typeface="Arial" panose="020B0604020202020204" pitchFamily="34" charset="0"/>
              </a:rPr>
              <a:t>DEEPEN AND IMPROVE YOUR LEVEL IN A FOREIGN LANGUAGE DIVING IN CULTURE AND HABITS OF THE HOSTING COUNTRY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just"/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#2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EXPERIENCE NEW AND DIFFERENT UNIVERSITY SYSTEMS AND LEARNING METHODS</a:t>
            </a:r>
          </a:p>
          <a:p>
            <a:pPr marL="719138" indent="-719138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just"/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#3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BECOME MORE AUTONOMOUS AND KNOW HOW TO GET BY IN ALL SITUATIONS</a:t>
            </a:r>
          </a:p>
          <a:p>
            <a:pPr marL="719138" indent="-719138"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 algn="just"/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#4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MEET PERSONS FROM ALL OVER THE WORLD AND OPEN YOUR MIND TOWARDS DIFFERENT CULTURES</a:t>
            </a:r>
            <a:endParaRPr lang="id-ID" sz="3600" b="1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bas" pitchFamily="2" charset="0"/>
            </a:endParaRPr>
          </a:p>
          <a:p>
            <a:pPr marL="625475" indent="-625475" algn="just"/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bas" pitchFamily="2" charset="0"/>
              </a:rPr>
              <a:t>#5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ENRICH YOUR CV WITH AN EXPERIENCE WHICH WILL BE PARTICULARLY APPRECIATED BY FUTURE EMPLOYERS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0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When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 can </a:t>
            </a:r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you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Arial" charset="0"/>
              </a:rPr>
              <a:t>leave</a:t>
            </a:r>
            <a:r>
              <a:rPr lang="it-IT" sz="3000" b="1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89845"/>
            <a:ext cx="8283327" cy="5363491"/>
          </a:xfrm>
        </p:spPr>
        <p:txBody>
          <a:bodyPr anchor="ctr"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it-IT" sz="2400" dirty="0" err="1">
                <a:latin typeface="Arial" charset="0"/>
              </a:rPr>
              <a:t>Mobility</a:t>
            </a:r>
            <a:r>
              <a:rPr lang="it-IT" sz="2400" dirty="0">
                <a:latin typeface="Arial" charset="0"/>
              </a:rPr>
              <a:t> can last </a:t>
            </a:r>
            <a:r>
              <a:rPr lang="it-IT" sz="2400" dirty="0" err="1">
                <a:latin typeface="Arial" charset="0"/>
              </a:rPr>
              <a:t>one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2400" b="1" dirty="0" err="1">
                <a:latin typeface="Arial" charset="0"/>
              </a:rPr>
              <a:t>semester</a:t>
            </a:r>
            <a:r>
              <a:rPr lang="it-IT" sz="2400" dirty="0">
                <a:latin typeface="Arial" charset="0"/>
              </a:rPr>
              <a:t> or </a:t>
            </a:r>
            <a:r>
              <a:rPr lang="it-IT" sz="2400" b="1" dirty="0" err="1">
                <a:latin typeface="Arial" charset="0"/>
              </a:rPr>
              <a:t>one</a:t>
            </a:r>
            <a:r>
              <a:rPr lang="it-IT" sz="2400" b="1" dirty="0">
                <a:latin typeface="Arial" charset="0"/>
              </a:rPr>
              <a:t> </a:t>
            </a:r>
            <a:r>
              <a:rPr lang="it-IT" sz="2400" b="1" dirty="0" err="1">
                <a:latin typeface="Arial" charset="0"/>
              </a:rPr>
              <a:t>academic</a:t>
            </a:r>
            <a:r>
              <a:rPr lang="it-IT" sz="2400" b="1" dirty="0">
                <a:latin typeface="Arial" charset="0"/>
              </a:rPr>
              <a:t> </a:t>
            </a:r>
            <a:r>
              <a:rPr lang="it-IT" sz="2400" b="1" dirty="0" err="1">
                <a:latin typeface="Arial" charset="0"/>
              </a:rPr>
              <a:t>year</a:t>
            </a:r>
            <a:endParaRPr lang="it-IT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Exchange periods cannot be extended in the Overseas </a:t>
            </a:r>
            <a:r>
              <a:rPr lang="en-US" sz="2400" dirty="0" err="1">
                <a:latin typeface="Arial" charset="0"/>
              </a:rPr>
              <a:t>programme</a:t>
            </a:r>
            <a:endParaRPr lang="it-IT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Students who have already been on exchange before with the Overseas </a:t>
            </a:r>
            <a:r>
              <a:rPr lang="en-US" sz="2400" dirty="0" err="1">
                <a:latin typeface="Arial" charset="0"/>
              </a:rPr>
              <a:t>programme</a:t>
            </a:r>
            <a:r>
              <a:rPr lang="en-US" sz="2400" dirty="0">
                <a:latin typeface="Arial" charset="0"/>
              </a:rPr>
              <a:t> may apply again, but not for the same partner university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it-IT" sz="2400" dirty="0"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2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856984" cy="4825206"/>
          </a:xfrm>
        </p:spPr>
        <p:txBody>
          <a:bodyPr/>
          <a:lstStyle/>
          <a:p>
            <a:pPr marL="343080" indent="-34236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720" indent="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None/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720" indent="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None/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it-IT" sz="2400" dirty="0"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  <a:buNone/>
            </a:pPr>
            <a:endParaRPr lang="it-IT" sz="2400" dirty="0">
              <a:latin typeface="Arial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algn="l"/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When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 to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apply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? </a:t>
            </a:r>
            <a:endParaRPr lang="it-IT" sz="3000" spc="-1" dirty="0">
              <a:latin typeface="Arial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97866304"/>
              </p:ext>
            </p:extLst>
          </p:nvPr>
        </p:nvGraphicFramePr>
        <p:xfrm>
          <a:off x="746621" y="1628800"/>
          <a:ext cx="7488832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96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90000"/>
          </a:xfrm>
          <a:prstGeom prst="rect">
            <a:avLst/>
          </a:prstGeom>
          <a:ln w="1260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0"/>
            <a:ext cx="9143280" cy="1065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000" b="1" strike="noStrike" spc="-1" dirty="0">
                <a:solidFill>
                  <a:srgbClr val="FFFFFF"/>
                </a:solidFill>
                <a:latin typeface="Arial"/>
              </a:rPr>
              <a:t>Financia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l </a:t>
            </a:r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Support</a:t>
            </a:r>
            <a:endParaRPr lang="it-IT" sz="30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68360" y="1125360"/>
            <a:ext cx="7771680" cy="453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endParaRPr lang="it-IT" sz="1800" b="0" strike="noStrike" spc="-1" dirty="0"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r>
              <a:rPr lang="it-IT" sz="2400" b="0" strike="noStrike" spc="-1" dirty="0" err="1">
                <a:latin typeface="Arial"/>
              </a:rPr>
              <a:t>All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exchange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students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will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receive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financial</a:t>
            </a:r>
            <a:r>
              <a:rPr lang="it-IT" sz="2400" b="0" strike="noStrike" spc="-1" dirty="0">
                <a:latin typeface="Arial"/>
              </a:rPr>
              <a:t> </a:t>
            </a:r>
            <a:r>
              <a:rPr lang="it-IT" sz="2400" b="0" strike="noStrike" spc="-1" dirty="0" err="1">
                <a:latin typeface="Arial"/>
              </a:rPr>
              <a:t>support</a:t>
            </a:r>
            <a:r>
              <a:rPr lang="it-IT" sz="2400" b="0" strike="noStrike" spc="-1" dirty="0">
                <a:latin typeface="Arial"/>
              </a:rPr>
              <a:t> from the </a:t>
            </a:r>
            <a:r>
              <a:rPr lang="it-IT" sz="2400" b="0" strike="noStrike" spc="-1" dirty="0" err="1">
                <a:latin typeface="Arial"/>
              </a:rPr>
              <a:t>University</a:t>
            </a:r>
            <a:r>
              <a:rPr lang="it-IT" sz="2400" b="0" strike="noStrike" spc="-1" dirty="0">
                <a:latin typeface="Arial"/>
              </a:rPr>
              <a:t> of Bologna.</a:t>
            </a: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Arial"/>
              </a:rPr>
              <a:t>amount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 of the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Arial"/>
              </a:rPr>
              <a:t>grant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Arial"/>
              </a:rPr>
              <a:t>will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 be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Arial"/>
              </a:rPr>
              <a:t>established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 on the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Arial"/>
              </a:rPr>
              <a:t>basis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spc="-1" dirty="0">
                <a:solidFill>
                  <a:srgbClr val="000000"/>
                </a:solidFill>
                <a:latin typeface="Arial"/>
              </a:rPr>
              <a:t>of the </a:t>
            </a:r>
            <a:r>
              <a:rPr lang="it-IT" sz="2400" spc="-1" dirty="0" err="1">
                <a:solidFill>
                  <a:srgbClr val="000000"/>
                </a:solidFill>
                <a:latin typeface="Arial"/>
              </a:rPr>
              <a:t>student’s</a:t>
            </a:r>
            <a:r>
              <a:rPr lang="it-IT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1" strike="noStrike" spc="-1" dirty="0">
                <a:solidFill>
                  <a:srgbClr val="000000"/>
                </a:solidFill>
                <a:latin typeface="Arial"/>
              </a:rPr>
              <a:t>ISEE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400" spc="-1" dirty="0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endParaRPr lang="it-IT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83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DF2B0C-7429-41CE-AB04-D07CA2FD9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121228" cy="4344883"/>
          </a:xfrm>
          <a:prstGeom prst="rect">
            <a:avLst/>
          </a:prstGeom>
        </p:spPr>
      </p:pic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academic experiences abroad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755576" y="1772816"/>
            <a:ext cx="2160240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2A8702D-BC2E-4455-A086-3ACAF8DC5C1B}"/>
              </a:ext>
            </a:extLst>
          </p:cNvPr>
          <p:cNvSpPr/>
          <p:nvPr/>
        </p:nvSpPr>
        <p:spPr bwMode="auto">
          <a:xfrm>
            <a:off x="5402565" y="1632002"/>
            <a:ext cx="1080122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D3DCF80-B515-4CBD-9D44-E12B77475B47}"/>
              </a:ext>
            </a:extLst>
          </p:cNvPr>
          <p:cNvSpPr/>
          <p:nvPr/>
        </p:nvSpPr>
        <p:spPr bwMode="auto">
          <a:xfrm>
            <a:off x="2910451" y="2324477"/>
            <a:ext cx="1617707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22E095E-B76A-4DAD-BA35-E0695D49E125}"/>
              </a:ext>
            </a:extLst>
          </p:cNvPr>
          <p:cNvSpPr/>
          <p:nvPr/>
        </p:nvSpPr>
        <p:spPr bwMode="auto">
          <a:xfrm>
            <a:off x="755577" y="6237312"/>
            <a:ext cx="7704856" cy="407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https://www.unibo.it/en/international/internship-abroad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7B7076B-33EB-4988-A5EC-D3F7D9D41CEE}"/>
              </a:ext>
            </a:extLst>
          </p:cNvPr>
          <p:cNvSpPr/>
          <p:nvPr/>
        </p:nvSpPr>
        <p:spPr bwMode="auto">
          <a:xfrm>
            <a:off x="2910450" y="3739240"/>
            <a:ext cx="1617707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DF19E26-26A9-4AA3-83E6-29210FCB2E31}"/>
              </a:ext>
            </a:extLst>
          </p:cNvPr>
          <p:cNvSpPr txBox="1"/>
          <p:nvPr/>
        </p:nvSpPr>
        <p:spPr>
          <a:xfrm>
            <a:off x="323528" y="4634056"/>
            <a:ext cx="2326429" cy="1384995"/>
          </a:xfrm>
          <a:prstGeom prst="rect">
            <a:avLst/>
          </a:prstGeom>
          <a:solidFill>
            <a:srgbClr val="FFED0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  mobility  program  promoted  by  the  European  Union  allowing  you  to  spend  a period   of   professional   traineeship   abroad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2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052512"/>
            <a:ext cx="8568952" cy="529205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2400" dirty="0">
              <a:latin typeface="Arial" charset="0"/>
            </a:endParaRPr>
          </a:p>
          <a:p>
            <a:pPr marL="720" indent="0" algn="ctr">
              <a:lnSpc>
                <a:spcPct val="90000"/>
              </a:lnSpc>
              <a:spcBef>
                <a:spcPts val="479"/>
              </a:spcBef>
              <a:buNone/>
            </a:pPr>
            <a:r>
              <a:rPr lang="it-IT" sz="2400" dirty="0">
                <a:latin typeface="Arial" charset="0"/>
              </a:rPr>
              <a:t>Thank </a:t>
            </a:r>
            <a:r>
              <a:rPr lang="it-IT" sz="2400" dirty="0" err="1">
                <a:latin typeface="Arial" charset="0"/>
              </a:rPr>
              <a:t>you</a:t>
            </a:r>
            <a:r>
              <a:rPr lang="it-IT" sz="2400" dirty="0">
                <a:latin typeface="Arial" charset="0"/>
              </a:rPr>
              <a:t> for </a:t>
            </a:r>
            <a:r>
              <a:rPr lang="it-IT" sz="2400" dirty="0" err="1">
                <a:latin typeface="Arial" charset="0"/>
              </a:rPr>
              <a:t>your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2400" dirty="0" err="1">
                <a:latin typeface="Arial" charset="0"/>
              </a:rPr>
              <a:t>attention</a:t>
            </a:r>
            <a:r>
              <a:rPr lang="it-IT" sz="2400" dirty="0">
                <a:latin typeface="Arial" charset="0"/>
              </a:rPr>
              <a:t>!</a:t>
            </a:r>
          </a:p>
          <a:p>
            <a:pPr marL="72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it-IT" sz="2400" dirty="0">
              <a:latin typeface="Arial" charset="0"/>
            </a:endParaRPr>
          </a:p>
          <a:p>
            <a:pPr marL="72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it-IT" sz="2000" dirty="0">
                <a:latin typeface="Arial" charset="0"/>
              </a:rPr>
              <a:t>For information </a:t>
            </a:r>
            <a:r>
              <a:rPr lang="it-IT" sz="2000" dirty="0" err="1">
                <a:latin typeface="Arial" charset="0"/>
              </a:rPr>
              <a:t>about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exchanges</a:t>
            </a:r>
            <a:r>
              <a:rPr lang="it-IT" sz="2000" dirty="0">
                <a:latin typeface="Arial" charset="0"/>
              </a:rPr>
              <a:t> in the Eastern </a:t>
            </a:r>
            <a:r>
              <a:rPr lang="it-IT" sz="2000" dirty="0" err="1">
                <a:latin typeface="Arial" charset="0"/>
              </a:rPr>
              <a:t>Neighbouring</a:t>
            </a:r>
            <a:r>
              <a:rPr lang="it-IT" sz="2000" dirty="0">
                <a:latin typeface="Arial" charset="0"/>
              </a:rPr>
              <a:t> Countries, Asia, Oceania, North America and Russia</a:t>
            </a:r>
          </a:p>
          <a:p>
            <a:pPr marL="72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it-IT" sz="2000" u="sng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diri.area2@unibo.it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</a:t>
            </a:r>
          </a:p>
          <a:p>
            <a:pPr marL="72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it-IT" sz="2000" dirty="0">
              <a:latin typeface="Arial" charset="0"/>
            </a:endParaRPr>
          </a:p>
          <a:p>
            <a:pPr marL="720" indent="0" algn="ctr">
              <a:lnSpc>
                <a:spcPct val="90000"/>
              </a:lnSpc>
              <a:spcBef>
                <a:spcPts val="400"/>
              </a:spcBef>
              <a:buNone/>
            </a:pPr>
            <a:r>
              <a:rPr lang="it-IT" sz="2000" dirty="0">
                <a:latin typeface="Arial" charset="0"/>
              </a:rPr>
              <a:t>For information </a:t>
            </a:r>
            <a:r>
              <a:rPr lang="it-IT" sz="2000" dirty="0" err="1">
                <a:latin typeface="Arial" charset="0"/>
              </a:rPr>
              <a:t>about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exchanges</a:t>
            </a:r>
            <a:r>
              <a:rPr lang="it-IT" sz="2000" dirty="0">
                <a:latin typeface="Arial" charset="0"/>
              </a:rPr>
              <a:t> in Latin America, Africa and the </a:t>
            </a:r>
            <a:r>
              <a:rPr lang="it-IT" sz="2000" dirty="0" err="1">
                <a:latin typeface="Arial" charset="0"/>
              </a:rPr>
              <a:t>Mediterrean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Region</a:t>
            </a:r>
            <a:r>
              <a:rPr lang="it-IT" sz="2000" dirty="0">
                <a:latin typeface="Arial" charset="0"/>
              </a:rPr>
              <a:t> </a:t>
            </a:r>
          </a:p>
          <a:p>
            <a:pPr marL="720" indent="0" algn="ctr">
              <a:lnSpc>
                <a:spcPct val="90000"/>
              </a:lnSpc>
              <a:spcBef>
                <a:spcPts val="400"/>
              </a:spcBef>
              <a:buNone/>
            </a:pPr>
            <a:r>
              <a:rPr lang="it-IT" sz="2000" u="sng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diri.area3@unibo.it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2400" dirty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2800" dirty="0">
              <a:latin typeface="Arial" charset="0"/>
            </a:endParaRP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62050"/>
            <a:ext cx="8856984" cy="482520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kern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kern="1000" dirty="0">
                <a:latin typeface="Arial" panose="020B0604020202020204" pitchFamily="34" charset="0"/>
                <a:cs typeface="Arial" panose="020B0604020202020204" pitchFamily="34" charset="0"/>
              </a:rPr>
              <a:t>TO TRAVEL TO NEW PLACES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400" b="1" kern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kern="1000" dirty="0">
                <a:latin typeface="Arial" panose="020B0604020202020204" pitchFamily="34" charset="0"/>
                <a:cs typeface="Arial" panose="020B0604020202020204" pitchFamily="34" charset="0"/>
              </a:rPr>
              <a:t>TO IMPROVE SELF-AWARENESS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400" b="1" kern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kern="1000" dirty="0">
                <a:latin typeface="Arial" panose="020B0604020202020204" pitchFamily="34" charset="0"/>
                <a:cs typeface="Arial" panose="020B0604020202020204" pitchFamily="34" charset="0"/>
              </a:rPr>
              <a:t>TO BECOME MORE INDIPENDENT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b="1" dirty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endParaRPr lang="it-IT" sz="2400" b="1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it-IT" sz="2400" dirty="0">
              <a:latin typeface="Arial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it-IT" sz="3000" b="1" spc="-1" dirty="0" err="1">
                <a:solidFill>
                  <a:srgbClr val="FFFFFF"/>
                </a:solidFill>
                <a:latin typeface="Arial"/>
              </a:rPr>
              <a:t>Why</a:t>
            </a:r>
            <a:r>
              <a:rPr lang="it-IT" sz="3000" b="1" spc="-1" dirty="0">
                <a:solidFill>
                  <a:srgbClr val="FFFFFF"/>
                </a:solidFill>
                <a:latin typeface="Arial"/>
              </a:rPr>
              <a:t>? </a:t>
            </a:r>
            <a:endParaRPr lang="it-IT" sz="3000" spc="-1" dirty="0">
              <a:latin typeface="Arial"/>
            </a:endParaRPr>
          </a:p>
        </p:txBody>
      </p:sp>
      <p:sp>
        <p:nvSpPr>
          <p:cNvPr id="4" name="Pergamena 2 3"/>
          <p:cNvSpPr/>
          <p:nvPr/>
        </p:nvSpPr>
        <p:spPr bwMode="auto">
          <a:xfrm>
            <a:off x="1187624" y="3789040"/>
            <a:ext cx="6552728" cy="1296144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78DDC79-B309-F9E8-3067-59F66294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742716"/>
            <a:ext cx="4762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9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52B4ED35-E9D5-441D-86A1-501D244F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969014"/>
            <a:ext cx="2724150" cy="1676400"/>
          </a:xfrm>
          <a:prstGeom prst="rect">
            <a:avLst/>
          </a:prstGeom>
        </p:spPr>
      </p:pic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‘study abroad’ mean?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755576" y="1772816"/>
            <a:ext cx="2160240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26C26B-70E3-4F8C-8EF3-09102AE7D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998" y="1821284"/>
            <a:ext cx="2332018" cy="3147730"/>
          </a:xfrm>
          <a:prstGeom prst="rect">
            <a:avLst/>
          </a:prstGeom>
        </p:spPr>
      </p:pic>
      <p:sp>
        <p:nvSpPr>
          <p:cNvPr id="5" name="Goccia 4">
            <a:extLst>
              <a:ext uri="{FF2B5EF4-FFF2-40B4-BE49-F238E27FC236}">
                <a16:creationId xmlns:a16="http://schemas.microsoft.com/office/drawing/2014/main" id="{C8C7A36A-4DA3-4940-AE77-A79CB7FEADA0}"/>
              </a:ext>
            </a:extLst>
          </p:cNvPr>
          <p:cNvSpPr/>
          <p:nvPr/>
        </p:nvSpPr>
        <p:spPr bwMode="auto">
          <a:xfrm>
            <a:off x="179512" y="1700808"/>
            <a:ext cx="2088232" cy="1584176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kumimoji="0" 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aking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ccia 7">
            <a:extLst>
              <a:ext uri="{FF2B5EF4-FFF2-40B4-BE49-F238E27FC236}">
                <a16:creationId xmlns:a16="http://schemas.microsoft.com/office/drawing/2014/main" id="{CE337A2E-9910-449B-88A5-6903F616E6DD}"/>
              </a:ext>
            </a:extLst>
          </p:cNvPr>
          <p:cNvSpPr/>
          <p:nvPr/>
        </p:nvSpPr>
        <p:spPr bwMode="auto">
          <a:xfrm>
            <a:off x="179512" y="3771470"/>
            <a:ext cx="2088232" cy="1656184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for </a:t>
            </a:r>
            <a:r>
              <a:rPr kumimoji="0" 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6F26C2-44A4-40E8-ADFD-1EFBDCABD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64" y="1851797"/>
            <a:ext cx="1997082" cy="286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Elemento grafico 11" descr="Invia">
            <a:extLst>
              <a:ext uri="{FF2B5EF4-FFF2-40B4-BE49-F238E27FC236}">
                <a16:creationId xmlns:a16="http://schemas.microsoft.com/office/drawing/2014/main" id="{7C6E954C-BC2B-4240-8325-2478965D24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8104" y="5867400"/>
            <a:ext cx="914400" cy="914400"/>
          </a:xfrm>
          <a:prstGeom prst="rect">
            <a:avLst/>
          </a:prstGeom>
        </p:spPr>
      </p:pic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BD35AA68-6775-435E-B8A7-B6B94056AF7A}"/>
              </a:ext>
            </a:extLst>
          </p:cNvPr>
          <p:cNvSpPr/>
          <p:nvPr/>
        </p:nvSpPr>
        <p:spPr bwMode="auto">
          <a:xfrm>
            <a:off x="4790984" y="2351033"/>
            <a:ext cx="3021376" cy="2088232"/>
          </a:xfrm>
          <a:prstGeom prst="homePlat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kumimoji="0" 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8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17" y="152400"/>
            <a:ext cx="8820472" cy="990600"/>
          </a:xfrm>
        </p:spPr>
        <p:txBody>
          <a:bodyPr/>
          <a:lstStyle/>
          <a:p>
            <a:pPr algn="l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STUDY ABROAD FLAGSHIP PROGRAMMES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DAE25F-DA15-438E-B6BB-D45E1E5C5D99}"/>
              </a:ext>
            </a:extLst>
          </p:cNvPr>
          <p:cNvSpPr txBox="1"/>
          <p:nvPr/>
        </p:nvSpPr>
        <p:spPr>
          <a:xfrm>
            <a:off x="251520" y="165928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STUDY 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mobility program promoted  by  the  EU  which  allows  you to  spend  part  of  your  studies  at  partner  universities in other countries in the European Union and beyond</a:t>
            </a: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UniBo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funded program which offers you an opportunity to study in Asia, Europe, Africa, America and Oceania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755576" y="1772816"/>
            <a:ext cx="2160240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information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755576" y="1772816"/>
            <a:ext cx="2160240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6B4B63-34FD-4366-A257-A9590A13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7308304" cy="438683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32A8702D-BC2E-4455-A086-3ACAF8DC5C1B}"/>
              </a:ext>
            </a:extLst>
          </p:cNvPr>
          <p:cNvSpPr/>
          <p:nvPr/>
        </p:nvSpPr>
        <p:spPr bwMode="auto">
          <a:xfrm>
            <a:off x="5004048" y="1635204"/>
            <a:ext cx="1080122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D3DCF80-B515-4CBD-9D44-E12B77475B47}"/>
              </a:ext>
            </a:extLst>
          </p:cNvPr>
          <p:cNvSpPr/>
          <p:nvPr/>
        </p:nvSpPr>
        <p:spPr bwMode="auto">
          <a:xfrm>
            <a:off x="2954293" y="2204864"/>
            <a:ext cx="1185660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22E095E-B76A-4DAD-BA35-E0695D49E125}"/>
              </a:ext>
            </a:extLst>
          </p:cNvPr>
          <p:cNvSpPr/>
          <p:nvPr/>
        </p:nvSpPr>
        <p:spPr bwMode="auto">
          <a:xfrm>
            <a:off x="755577" y="6237312"/>
            <a:ext cx="7704856" cy="407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4"/>
              </a:rPr>
              <a:t>https://www.unibo.it/en/international/Studying-abroad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2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98" y="152400"/>
            <a:ext cx="6948264" cy="990600"/>
          </a:xfrm>
        </p:spPr>
        <p:txBody>
          <a:bodyPr/>
          <a:lstStyle/>
          <a:p>
            <a:pPr algn="l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757FF73-8F7D-4459-9C87-B757EB08821D}"/>
              </a:ext>
            </a:extLst>
          </p:cNvPr>
          <p:cNvSpPr/>
          <p:nvPr/>
        </p:nvSpPr>
        <p:spPr bwMode="auto">
          <a:xfrm>
            <a:off x="2843809" y="2961329"/>
            <a:ext cx="3744416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0" lang="it-IT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it-IT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Erasmus+?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C904BE3-706E-4B31-A034-1747D0392322}"/>
              </a:ext>
            </a:extLst>
          </p:cNvPr>
          <p:cNvSpPr/>
          <p:nvPr/>
        </p:nvSpPr>
        <p:spPr bwMode="auto">
          <a:xfrm>
            <a:off x="1811031" y="4258303"/>
            <a:ext cx="1937740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YOUR ACADEMIC CARRER (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2-12 MONTHS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ANOTHER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UNIVERSITY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5D5C0FE3-0991-4429-9FF7-4191EBC990C2}"/>
              </a:ext>
            </a:extLst>
          </p:cNvPr>
          <p:cNvSpPr/>
          <p:nvPr/>
        </p:nvSpPr>
        <p:spPr bwMode="auto">
          <a:xfrm>
            <a:off x="5619355" y="1592034"/>
            <a:ext cx="1937740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UROPEAN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CTION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CHEME FOR THE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OBILITY OF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U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NIVERSITY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TUDENTS 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160EEA3-DBB2-4769-8AB8-8ACDCAC16781}"/>
              </a:ext>
            </a:extLst>
          </p:cNvPr>
          <p:cNvSpPr/>
          <p:nvPr/>
        </p:nvSpPr>
        <p:spPr bwMode="auto">
          <a:xfrm>
            <a:off x="5730606" y="4402632"/>
            <a:ext cx="1937740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EU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GRANT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TOWARDS THE ADDITIONAL EXPENSES ASSOCIATED WITH LIVING ABROAD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A7E0524-607B-4550-B518-766FEF28EF80}"/>
              </a:ext>
            </a:extLst>
          </p:cNvPr>
          <p:cNvSpPr/>
          <p:nvPr/>
        </p:nvSpPr>
        <p:spPr bwMode="auto">
          <a:xfrm>
            <a:off x="1763688" y="1700808"/>
            <a:ext cx="1937740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 MOBILITY PROGRAM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LAUNCHED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IN THE EUROPEAN UNION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36066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676456" cy="99060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you go in Erasmus with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UniBo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999E354-E90F-4B49-B5C0-D935BACC9696}"/>
              </a:ext>
            </a:extLst>
          </p:cNvPr>
          <p:cNvSpPr/>
          <p:nvPr/>
        </p:nvSpPr>
        <p:spPr bwMode="auto">
          <a:xfrm>
            <a:off x="827584" y="2276872"/>
            <a:ext cx="2304256" cy="158417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47A4A2-FADA-4DEC-A57D-721F67FD88CE}"/>
              </a:ext>
            </a:extLst>
          </p:cNvPr>
          <p:cNvSpPr/>
          <p:nvPr/>
        </p:nvSpPr>
        <p:spPr bwMode="auto">
          <a:xfrm>
            <a:off x="2515334" y="1583701"/>
            <a:ext cx="4608512" cy="14852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IN 2019, THE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FIRST UNIVERSITY IN EUROPE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FOR BOTH INCOMING (STUDENTS COMING TO UNIBO) AND OUTGOING MOBILITY (UNIBO STUDENTS GOING ABROAD)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4FB6B46-1AB0-40E5-8137-F89659D1D14C}"/>
              </a:ext>
            </a:extLst>
          </p:cNvPr>
          <p:cNvSpPr/>
          <p:nvPr/>
        </p:nvSpPr>
        <p:spPr bwMode="auto">
          <a:xfrm>
            <a:off x="2515334" y="3294068"/>
            <a:ext cx="4608512" cy="1262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2600 BILATERAL AGREEMENTS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WITH around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600 PARTNER UNIVERSITIES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offered under the last Call 2022/2023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04BEAE7-92BE-4535-867C-6DAA9D837881}"/>
              </a:ext>
            </a:extLst>
          </p:cNvPr>
          <p:cNvSpPr/>
          <p:nvPr/>
        </p:nvSpPr>
        <p:spPr bwMode="auto">
          <a:xfrm>
            <a:off x="1022889" y="4823788"/>
            <a:ext cx="3600400" cy="10534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WIDE CHOICE OF DESTINATIONS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FOR ALL STUDY FIELDS.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624D16-B55D-4349-97E5-9908BE3A7676}"/>
              </a:ext>
            </a:extLst>
          </p:cNvPr>
          <p:cNvSpPr/>
          <p:nvPr/>
        </p:nvSpPr>
        <p:spPr bwMode="auto">
          <a:xfrm>
            <a:off x="4860032" y="4823788"/>
            <a:ext cx="3600400" cy="10534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ADMINISTRATIVE CAPACITY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AND EXPERIENCE.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lemento grafico 12" descr="Razzo">
            <a:extLst>
              <a:ext uri="{FF2B5EF4-FFF2-40B4-BE49-F238E27FC236}">
                <a16:creationId xmlns:a16="http://schemas.microsoft.com/office/drawing/2014/main" id="{CD4BAB01-E1EC-4DB3-9EE5-32E9DBB3A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084" y="5229200"/>
            <a:ext cx="914400" cy="914400"/>
          </a:xfrm>
          <a:prstGeom prst="rect">
            <a:avLst/>
          </a:prstGeom>
        </p:spPr>
      </p:pic>
      <p:pic>
        <p:nvPicPr>
          <p:cNvPr id="22" name="Elemento grafico 21" descr="Pezzi del puzzle">
            <a:extLst>
              <a:ext uri="{FF2B5EF4-FFF2-40B4-BE49-F238E27FC236}">
                <a16:creationId xmlns:a16="http://schemas.microsoft.com/office/drawing/2014/main" id="{9CC8B898-AC37-4B7A-8E79-280B2E832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320" y="5229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676456" cy="99060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can study?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999E354-E90F-4B49-B5C0-D935BACC9696}"/>
              </a:ext>
            </a:extLst>
          </p:cNvPr>
          <p:cNvSpPr/>
          <p:nvPr/>
        </p:nvSpPr>
        <p:spPr bwMode="auto">
          <a:xfrm>
            <a:off x="827584" y="2276872"/>
            <a:ext cx="2304256" cy="158417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647A4A2-FADA-4DEC-A57D-721F67FD88CE}"/>
              </a:ext>
            </a:extLst>
          </p:cNvPr>
          <p:cNvSpPr/>
          <p:nvPr/>
        </p:nvSpPr>
        <p:spPr bwMode="auto">
          <a:xfrm>
            <a:off x="179512" y="1544746"/>
            <a:ext cx="2808312" cy="10201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27 Member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States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Union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A2E8E97-C07F-4E3A-834F-5F115BE3F2DA}"/>
              </a:ext>
            </a:extLst>
          </p:cNvPr>
          <p:cNvSpPr/>
          <p:nvPr/>
        </p:nvSpPr>
        <p:spPr bwMode="auto">
          <a:xfrm>
            <a:off x="3185592" y="1544746"/>
            <a:ext cx="2664296" cy="1803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3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European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Economic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Area Countries: Iceland,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Norway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and Liechtenstein 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A5E9B8E-10B8-490E-A92D-E52C9AACEE16}"/>
              </a:ext>
            </a:extLst>
          </p:cNvPr>
          <p:cNvSpPr/>
          <p:nvPr/>
        </p:nvSpPr>
        <p:spPr bwMode="auto">
          <a:xfrm>
            <a:off x="179512" y="2762215"/>
            <a:ext cx="2808312" cy="1803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Accession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candidate countries: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Turkey, the Republic of Macedonia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295666D-85FC-4236-AC3F-26117CA02E66}"/>
              </a:ext>
            </a:extLst>
          </p:cNvPr>
          <p:cNvSpPr/>
          <p:nvPr/>
        </p:nvSpPr>
        <p:spPr bwMode="auto">
          <a:xfrm>
            <a:off x="3186581" y="3554303"/>
            <a:ext cx="2663307" cy="1011563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United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Kingdom and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Switzerland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657AC41-48E6-46B1-A86C-4F22D20FB34C}"/>
              </a:ext>
            </a:extLst>
          </p:cNvPr>
          <p:cNvSpPr/>
          <p:nvPr/>
        </p:nvSpPr>
        <p:spPr bwMode="auto">
          <a:xfrm>
            <a:off x="161257" y="4771772"/>
            <a:ext cx="5688631" cy="187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Non-EU countries</a:t>
            </a:r>
          </a:p>
          <a:p>
            <a:pPr algn="ctr" eaLnBrk="0" hangingPunct="0">
              <a:spcBef>
                <a:spcPct val="20000"/>
              </a:spcBef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Examples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 from the 2023/2024 Call: </a:t>
            </a:r>
          </a:p>
          <a:p>
            <a:pPr algn="ctr" eaLnBrk="0" hangingPunct="0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Albania, Argentina, Bosnia and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Herzegovina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, Botswana,</a:t>
            </a:r>
          </a:p>
          <a:p>
            <a:pPr algn="ctr" eaLnBrk="0" hangingPunct="0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</a:rPr>
              <a:t>Georgia, Ghana, Iran, Israel, Jordan, Lebanon and Tanzania</a:t>
            </a:r>
          </a:p>
          <a:p>
            <a:pPr algn="ctr" eaLnBrk="0" hangingPunct="0">
              <a:spcBef>
                <a:spcPct val="20000"/>
              </a:spcBef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o grafico 6" descr="Mappa con segnaposto">
            <a:extLst>
              <a:ext uri="{FF2B5EF4-FFF2-40B4-BE49-F238E27FC236}">
                <a16:creationId xmlns:a16="http://schemas.microsoft.com/office/drawing/2014/main" id="{0EBEB064-225B-45AD-9994-EA3D0933C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3487" y="2753938"/>
            <a:ext cx="914400" cy="914400"/>
          </a:xfrm>
          <a:prstGeom prst="rect">
            <a:avLst/>
          </a:prstGeom>
        </p:spPr>
      </p:pic>
      <p:pic>
        <p:nvPicPr>
          <p:cNvPr id="9" name="Elemento grafico 8" descr="Mongolfiera">
            <a:extLst>
              <a:ext uri="{FF2B5EF4-FFF2-40B4-BE49-F238E27FC236}">
                <a16:creationId xmlns:a16="http://schemas.microsoft.com/office/drawing/2014/main" id="{E38FE7BD-DE0B-4813-9588-EDD0620C7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384" y="4827223"/>
            <a:ext cx="914400" cy="914400"/>
          </a:xfrm>
          <a:prstGeom prst="rect">
            <a:avLst/>
          </a:prstGeom>
        </p:spPr>
      </p:pic>
      <p:pic>
        <p:nvPicPr>
          <p:cNvPr id="17" name="Elemento grafico 16" descr="Auto elettrica">
            <a:extLst>
              <a:ext uri="{FF2B5EF4-FFF2-40B4-BE49-F238E27FC236}">
                <a16:creationId xmlns:a16="http://schemas.microsoft.com/office/drawing/2014/main" id="{E7C7154D-EC20-4A72-BEC3-A1EA4CC924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8875" y="2053724"/>
            <a:ext cx="914400" cy="914400"/>
          </a:xfrm>
          <a:prstGeom prst="rect">
            <a:avLst/>
          </a:prstGeom>
        </p:spPr>
      </p:pic>
      <p:sp>
        <p:nvSpPr>
          <p:cNvPr id="18" name="Freccia a pentagono 17">
            <a:extLst>
              <a:ext uri="{FF2B5EF4-FFF2-40B4-BE49-F238E27FC236}">
                <a16:creationId xmlns:a16="http://schemas.microsoft.com/office/drawing/2014/main" id="{ABB81026-3C75-42A7-8324-7F4F873B383D}"/>
              </a:ext>
            </a:extLst>
          </p:cNvPr>
          <p:cNvSpPr/>
          <p:nvPr/>
        </p:nvSpPr>
        <p:spPr bwMode="auto">
          <a:xfrm>
            <a:off x="6334710" y="2032019"/>
            <a:ext cx="2237207" cy="93610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list of partner universities is updated every 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ccia a pentagono 23">
            <a:extLst>
              <a:ext uri="{FF2B5EF4-FFF2-40B4-BE49-F238E27FC236}">
                <a16:creationId xmlns:a16="http://schemas.microsoft.com/office/drawing/2014/main" id="{FA5BE121-2DBF-4B41-8689-67810274B9AF}"/>
              </a:ext>
            </a:extLst>
          </p:cNvPr>
          <p:cNvSpPr/>
          <p:nvPr/>
        </p:nvSpPr>
        <p:spPr bwMode="auto">
          <a:xfrm>
            <a:off x="6346560" y="3320988"/>
            <a:ext cx="2520280" cy="162018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Scholarships’ makeup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vary according to the destination and corresponding funding scheme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tella a 7 punte 22">
            <a:extLst>
              <a:ext uri="{FF2B5EF4-FFF2-40B4-BE49-F238E27FC236}">
                <a16:creationId xmlns:a16="http://schemas.microsoft.com/office/drawing/2014/main" id="{9AF2A358-FA8D-4694-AAAF-F16D11B5091C}"/>
              </a:ext>
            </a:extLst>
          </p:cNvPr>
          <p:cNvSpPr/>
          <p:nvPr/>
        </p:nvSpPr>
        <p:spPr bwMode="auto">
          <a:xfrm>
            <a:off x="8154654" y="3389851"/>
            <a:ext cx="288032" cy="322776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Stella a 7 punte 26">
            <a:extLst>
              <a:ext uri="{FF2B5EF4-FFF2-40B4-BE49-F238E27FC236}">
                <a16:creationId xmlns:a16="http://schemas.microsoft.com/office/drawing/2014/main" id="{DF1E2EBA-39C6-4C2D-901A-42D21D75FCA6}"/>
              </a:ext>
            </a:extLst>
          </p:cNvPr>
          <p:cNvSpPr/>
          <p:nvPr/>
        </p:nvSpPr>
        <p:spPr bwMode="auto">
          <a:xfrm>
            <a:off x="8283885" y="3492769"/>
            <a:ext cx="288032" cy="322776"/>
          </a:xfrm>
          <a:prstGeom prst="star7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Stella a 7 punte 27">
            <a:extLst>
              <a:ext uri="{FF2B5EF4-FFF2-40B4-BE49-F238E27FC236}">
                <a16:creationId xmlns:a16="http://schemas.microsoft.com/office/drawing/2014/main" id="{8FB97E4F-2A21-44B9-B99E-3EE5E72D105B}"/>
              </a:ext>
            </a:extLst>
          </p:cNvPr>
          <p:cNvSpPr/>
          <p:nvPr/>
        </p:nvSpPr>
        <p:spPr bwMode="auto">
          <a:xfrm>
            <a:off x="8413116" y="3583639"/>
            <a:ext cx="288032" cy="322776"/>
          </a:xfrm>
          <a:prstGeom prst="star7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4E70B33-FE01-43A9-A8EB-8772A4E48ADF}"/>
              </a:ext>
            </a:extLst>
          </p:cNvPr>
          <p:cNvSpPr/>
          <p:nvPr/>
        </p:nvSpPr>
        <p:spPr bwMode="auto">
          <a:xfrm>
            <a:off x="5047725" y="5098065"/>
            <a:ext cx="2165199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check restrictions on mobility levels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aetta 19">
            <a:extLst>
              <a:ext uri="{FF2B5EF4-FFF2-40B4-BE49-F238E27FC236}">
                <a16:creationId xmlns:a16="http://schemas.microsoft.com/office/drawing/2014/main" id="{98A5AE9A-A243-43BC-8F75-EDE97B995164}"/>
              </a:ext>
            </a:extLst>
          </p:cNvPr>
          <p:cNvSpPr/>
          <p:nvPr/>
        </p:nvSpPr>
        <p:spPr bwMode="auto">
          <a:xfrm>
            <a:off x="4788024" y="4957489"/>
            <a:ext cx="720080" cy="360040"/>
          </a:xfrm>
          <a:prstGeom prst="lightningBol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3878232-5449-4042-9E9C-3FE8538C3674}"/>
              </a:ext>
            </a:extLst>
          </p:cNvPr>
          <p:cNvSpPr/>
          <p:nvPr/>
        </p:nvSpPr>
        <p:spPr bwMode="auto">
          <a:xfrm>
            <a:off x="4498023" y="509993"/>
            <a:ext cx="4368818" cy="320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10"/>
              </a:rPr>
              <a:t>Carefully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10"/>
              </a:rPr>
              <a:t>read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806030504020204" pitchFamily="34" charset="0"/>
                <a:cs typeface="Arial" panose="020B0604020202020204" pitchFamily="34" charset="0"/>
                <a:hlinkClick r:id="rId10"/>
              </a:rPr>
              <a:t> the Call for Application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9723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CC330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3605EBD77A1843A194CC660FB341A5" ma:contentTypeVersion="6" ma:contentTypeDescription="Creare un nuovo documento." ma:contentTypeScope="" ma:versionID="1fb3a56503551a9398499aa980170fef">
  <xsd:schema xmlns:xsd="http://www.w3.org/2001/XMLSchema" xmlns:xs="http://www.w3.org/2001/XMLSchema" xmlns:p="http://schemas.microsoft.com/office/2006/metadata/properties" xmlns:ns2="588ea9f8-2e22-4222-9aae-749a57678a8f" targetNamespace="http://schemas.microsoft.com/office/2006/metadata/properties" ma:root="true" ma:fieldsID="8765d94cba343250db871246959dd501" ns2:_="">
    <xsd:import namespace="588ea9f8-2e22-4222-9aae-749a57678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ea9f8-2e22-4222-9aae-749a57678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01571-3F76-4A85-9195-C5715CB28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ea9f8-2e22-4222-9aae-749a57678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001A0-59BA-483E-A20E-5355D7744536}">
  <ds:schemaRefs>
    <ds:schemaRef ds:uri="588ea9f8-2e22-4222-9aae-749a57678a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3CD3FA-4902-42AA-A590-AA4B112E24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11330</TotalTime>
  <Words>1193</Words>
  <Application>Microsoft Office PowerPoint</Application>
  <PresentationFormat>Presentazione su schermo (4:3)</PresentationFormat>
  <Paragraphs>193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Bebas</vt:lpstr>
      <vt:lpstr>Open Sans</vt:lpstr>
      <vt:lpstr>Symbol</vt:lpstr>
      <vt:lpstr>Times New Roman</vt:lpstr>
      <vt:lpstr>Wingdings</vt:lpstr>
      <vt:lpstr>Struttura predefinita</vt:lpstr>
      <vt:lpstr>Presentazione standard di PowerPoint</vt:lpstr>
      <vt:lpstr>#5 REASONS TO DECIDE TO STUDY ABROAD</vt:lpstr>
      <vt:lpstr>Why? </vt:lpstr>
      <vt:lpstr>What does ‘study abroad’ mean?</vt:lpstr>
      <vt:lpstr>TWO STUDY ABROAD FLAGSHIP PROGRAMMES</vt:lpstr>
      <vt:lpstr>Finding information</vt:lpstr>
      <vt:lpstr>ERASMUS+</vt:lpstr>
      <vt:lpstr>Why should you go in Erasmus with UniBo?</vt:lpstr>
      <vt:lpstr>Where you can study?</vt:lpstr>
      <vt:lpstr>Requirements to participate</vt:lpstr>
      <vt:lpstr>Presentazione standard di PowerPoint</vt:lpstr>
      <vt:lpstr>Presentazione standard di PowerPoint</vt:lpstr>
      <vt:lpstr>What is Overseas?</vt:lpstr>
      <vt:lpstr>What can you do during the exchange?</vt:lpstr>
      <vt:lpstr>Who can apply?</vt:lpstr>
      <vt:lpstr>Presentazione standard di PowerPoint</vt:lpstr>
      <vt:lpstr>Language Requirements</vt:lpstr>
      <vt:lpstr>Presentazione standard di PowerPoint</vt:lpstr>
      <vt:lpstr>Presentazione standard di PowerPoint</vt:lpstr>
      <vt:lpstr>When can you leave?</vt:lpstr>
      <vt:lpstr>When to apply? </vt:lpstr>
      <vt:lpstr>Presentazione standard di PowerPoint</vt:lpstr>
      <vt:lpstr>Other academic experiences abroad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Presentare un progetto di studio ancor prima di metterti la lavoro</dc:title>
  <dc:creator>Romina Veronica Germana Kniaz</dc:creator>
  <cp:lastModifiedBy>Giovanni Lorenzoni</cp:lastModifiedBy>
  <cp:revision>525</cp:revision>
  <cp:lastPrinted>2003-09-29T11:35:01Z</cp:lastPrinted>
  <dcterms:created xsi:type="dcterms:W3CDTF">1601-01-01T00:00:00Z</dcterms:created>
  <dcterms:modified xsi:type="dcterms:W3CDTF">2023-01-25T09:06:44Z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0x010100973605EBD77A1843A194CC660FB341A5</vt:lpwstr>
  </property>
</Properties>
</file>